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883"/>
    <p:restoredTop sz="94687"/>
  </p:normalViewPr>
  <p:slideViewPr>
    <p:cSldViewPr snapToGrid="0" snapToObjects="1">
      <p:cViewPr varScale="1">
        <p:scale>
          <a:sx n="78" d="100"/>
          <a:sy n="78" d="100"/>
        </p:scale>
        <p:origin x="192" y="1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628F71-1E92-A242-9FD5-B679E32C3E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A1B204F-5835-6D48-B2A1-70C1043C09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5FBCEF-D7B8-3E48-B66A-8CDC90B02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AF9-BDBC-E340-BBF5-48CBA894244E}" type="datetimeFigureOut">
              <a:rPr lang="es-ES" smtClean="0"/>
              <a:t>3/8/19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5FEC1F-6BC9-794E-BA5F-27087EA2D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EAA0A-5839-264D-B2FA-99962A109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BD9C0-FB74-BE4E-A073-45E8DD6B2F8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92535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ABE061-7CDD-4B47-AFC8-AEFDBD706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349BE87-F602-454A-814D-1AF6C87E3E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8D081C-5516-C641-9E24-86BA957FE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AF9-BDBC-E340-BBF5-48CBA894244E}" type="datetimeFigureOut">
              <a:rPr lang="es-ES" smtClean="0"/>
              <a:t>3/8/19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7F84D5-6C82-5845-B423-08B5637CA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68F0DCB-2756-3443-B873-EE254D31C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BD9C0-FB74-BE4E-A073-45E8DD6B2F8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57930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EE59631-1FAC-7B40-B598-F10D90FCE5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C545997-C2E4-744A-BD1E-F3A796D3F9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8D6E7E-2769-5F46-B783-089DE5CEC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AF9-BDBC-E340-BBF5-48CBA894244E}" type="datetimeFigureOut">
              <a:rPr lang="es-ES" smtClean="0"/>
              <a:t>3/8/19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5C427BB-5B36-CF42-A446-E37A6B4AD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360FB5-1213-9642-9B61-797156D83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BD9C0-FB74-BE4E-A073-45E8DD6B2F8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76868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C89A3B-9CA4-AD47-B3AB-C511164C2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CE66F35-49C4-044C-A6CA-D025261EF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D9720C-F91B-E34E-9414-1180FEE11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AF9-BDBC-E340-BBF5-48CBA894244E}" type="datetimeFigureOut">
              <a:rPr lang="es-ES" smtClean="0"/>
              <a:t>3/8/19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8C892C-C478-DB49-ADAB-92D8496EE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8D1234-D49D-C442-A50F-EEB2D8F86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BD9C0-FB74-BE4E-A073-45E8DD6B2F8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65518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8139C8-14B7-7745-A595-203618148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D81E9C1-1BF8-8245-9D4C-DAE17000B8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411087-D636-624B-9195-6E2C4D74F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AF9-BDBC-E340-BBF5-48CBA894244E}" type="datetimeFigureOut">
              <a:rPr lang="es-ES" smtClean="0"/>
              <a:t>3/8/19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75E328-7B9F-F642-9E3D-9826D7C31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83AF9B-69C0-804D-A1FB-3189CDF70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BD9C0-FB74-BE4E-A073-45E8DD6B2F8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99367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45CEDE-60AD-064B-9813-3F6B2D99D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927A65-4A78-DD42-9B6F-5F93472FA3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DE5858F-F0EA-054B-9368-0EC0B0F58A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B606DEE-0F0E-9347-A465-FDDFA37A8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AF9-BDBC-E340-BBF5-48CBA894244E}" type="datetimeFigureOut">
              <a:rPr lang="es-ES" smtClean="0"/>
              <a:t>3/8/19</a:t>
            </a:fld>
            <a:endParaRPr lang="es-E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22BC9A7-FF01-3A4D-94DB-BDC9AC72C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44F5EB9-72F4-4A49-82D0-2214D3585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BD9C0-FB74-BE4E-A073-45E8DD6B2F8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77261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C7C6D5-9788-8D40-8AD5-227800761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48328C9-7F72-F54E-BED5-0CC5B95694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D4057E0-ADCF-114C-A012-5179822023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277E217-99DD-0540-A25A-B9428A83A8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A62291F-D89C-8440-83A6-75FC732295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F828F3B-D8E5-9943-80DB-6AB98F1BA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AF9-BDBC-E340-BBF5-48CBA894244E}" type="datetimeFigureOut">
              <a:rPr lang="es-ES" smtClean="0"/>
              <a:t>3/8/19</a:t>
            </a:fld>
            <a:endParaRPr lang="es-ES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80440B7-B37D-5E47-9C80-7206F489B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6B5D0BF-B3DF-CB44-BA85-1B2EC843E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BD9C0-FB74-BE4E-A073-45E8DD6B2F8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50887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0501D3-AB66-8444-A03E-DF5CD345A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E9C5C44-339C-824C-BD21-E3C9EA103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AF9-BDBC-E340-BBF5-48CBA894244E}" type="datetimeFigureOut">
              <a:rPr lang="es-ES" smtClean="0"/>
              <a:t>3/8/19</a:t>
            </a:fld>
            <a:endParaRPr lang="es-E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688F098-D49E-3E4E-BB5D-B8A134F01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516926A-64C6-A04D-87E8-AAB4CFE89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BD9C0-FB74-BE4E-A073-45E8DD6B2F8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27508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CA04746-0AF8-6A46-A094-A832D05B8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AF9-BDBC-E340-BBF5-48CBA894244E}" type="datetimeFigureOut">
              <a:rPr lang="es-ES" smtClean="0"/>
              <a:t>3/8/19</a:t>
            </a:fld>
            <a:endParaRPr lang="es-ES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E5E06F9-AB0B-A142-80BE-DB7A22AF2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B007390-F6B8-8142-92E9-D8908DD98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BD9C0-FB74-BE4E-A073-45E8DD6B2F8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29643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8742E8-C4C5-4D40-AD9E-F508A3E00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BDC2C5-9632-124E-9772-162826A177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1805814-8B1A-614F-9182-E85DB52659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7DED981-0A77-E444-9D11-223C8A2E6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AF9-BDBC-E340-BBF5-48CBA894244E}" type="datetimeFigureOut">
              <a:rPr lang="es-ES" smtClean="0"/>
              <a:t>3/8/19</a:t>
            </a:fld>
            <a:endParaRPr lang="es-E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47E2B71-3A3D-D44B-B74B-0FF823E2D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9DDFFFB-F2FF-7D45-AB86-B43FFBBF2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BD9C0-FB74-BE4E-A073-45E8DD6B2F8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39987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CB8B8E-E209-224A-BD55-B70AE0BBF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339A323-7D98-E14F-80A4-ED47FE3ADF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81D12AF-124F-AA43-A739-9FCC7C49C3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95033A3-0748-AC40-AAE9-4E0F78A80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AF9-BDBC-E340-BBF5-48CBA894244E}" type="datetimeFigureOut">
              <a:rPr lang="es-ES" smtClean="0"/>
              <a:t>3/8/19</a:t>
            </a:fld>
            <a:endParaRPr lang="es-E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02B7157-097C-C94E-8A21-1E79D8FC9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9C07588-51BC-A944-B978-969023EEF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BD9C0-FB74-BE4E-A073-45E8DD6B2F8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22074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155C8AD-40A7-6044-8B05-88DF07C78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E35FB1F-B79E-E149-932D-2D28132D40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039D06-4AC6-394F-9745-F9333F7848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79AF9-BDBC-E340-BBF5-48CBA894244E}" type="datetimeFigureOut">
              <a:rPr lang="es-ES" smtClean="0"/>
              <a:t>3/8/19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EC4648-03B2-9046-872E-A96C427737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F029B1-E067-DE46-80BA-5EBB91905D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BD9C0-FB74-BE4E-A073-45E8DD6B2F8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12209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D64A91CD-E93C-6D49-B7C6-63F9B9231A84}"/>
              </a:ext>
            </a:extLst>
          </p:cNvPr>
          <p:cNvSpPr txBox="1"/>
          <p:nvPr/>
        </p:nvSpPr>
        <p:spPr>
          <a:xfrm>
            <a:off x="3571462" y="198783"/>
            <a:ext cx="5129626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Patients undergoing emergency laparotomy</a:t>
            </a:r>
          </a:p>
        </p:txBody>
      </p: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A833D19D-C761-0842-B607-3EE182A2BBAF}"/>
              </a:ext>
            </a:extLst>
          </p:cNvPr>
          <p:cNvCxnSpPr>
            <a:cxnSpLocks/>
            <a:stCxn id="4" idx="2"/>
          </p:cNvCxnSpPr>
          <p:nvPr/>
        </p:nvCxnSpPr>
        <p:spPr>
          <a:xfrm flipH="1">
            <a:off x="6135758" y="568115"/>
            <a:ext cx="517" cy="47487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>
            <a:extLst>
              <a:ext uri="{FF2B5EF4-FFF2-40B4-BE49-F238E27FC236}">
                <a16:creationId xmlns:a16="http://schemas.microsoft.com/office/drawing/2014/main" id="{E84FC7E3-023F-9A40-8F67-689521F8E907}"/>
              </a:ext>
            </a:extLst>
          </p:cNvPr>
          <p:cNvSpPr txBox="1"/>
          <p:nvPr/>
        </p:nvSpPr>
        <p:spPr>
          <a:xfrm>
            <a:off x="4326837" y="1036960"/>
            <a:ext cx="3617842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Informed consent before surgery</a:t>
            </a:r>
          </a:p>
        </p:txBody>
      </p: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2AF1A197-D6BA-7B41-BA1A-62DC9E4DED82}"/>
              </a:ext>
            </a:extLst>
          </p:cNvPr>
          <p:cNvCxnSpPr>
            <a:cxnSpLocks/>
          </p:cNvCxnSpPr>
          <p:nvPr/>
        </p:nvCxnSpPr>
        <p:spPr>
          <a:xfrm>
            <a:off x="5508816" y="3004504"/>
            <a:ext cx="0" cy="44256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5B86671-CEC7-634B-85A2-86E647216A2F}"/>
              </a:ext>
            </a:extLst>
          </p:cNvPr>
          <p:cNvSpPr txBox="1"/>
          <p:nvPr/>
        </p:nvSpPr>
        <p:spPr>
          <a:xfrm>
            <a:off x="4625011" y="3442942"/>
            <a:ext cx="3021495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Randomized 732 patients</a:t>
            </a:r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FDF61592-9927-F347-ABBF-CCCA49EDAC74}"/>
              </a:ext>
            </a:extLst>
          </p:cNvPr>
          <p:cNvCxnSpPr>
            <a:stCxn id="11" idx="2"/>
          </p:cNvCxnSpPr>
          <p:nvPr/>
        </p:nvCxnSpPr>
        <p:spPr>
          <a:xfrm flipH="1">
            <a:off x="6135758" y="3812274"/>
            <a:ext cx="1" cy="50876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2EB36222-78FA-4949-B903-B30F03BBD3F6}"/>
              </a:ext>
            </a:extLst>
          </p:cNvPr>
          <p:cNvCxnSpPr/>
          <p:nvPr/>
        </p:nvCxnSpPr>
        <p:spPr>
          <a:xfrm>
            <a:off x="3379304" y="4321041"/>
            <a:ext cx="564542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8D90C556-451E-C04D-8AB1-85C3A5B4CE35}"/>
              </a:ext>
            </a:extLst>
          </p:cNvPr>
          <p:cNvCxnSpPr>
            <a:cxnSpLocks/>
          </p:cNvCxnSpPr>
          <p:nvPr/>
        </p:nvCxnSpPr>
        <p:spPr>
          <a:xfrm>
            <a:off x="9024730" y="4321041"/>
            <a:ext cx="0" cy="60470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82CEDBBF-460D-2B43-A7A0-0EE476DC70A8}"/>
              </a:ext>
            </a:extLst>
          </p:cNvPr>
          <p:cNvCxnSpPr>
            <a:cxnSpLocks/>
          </p:cNvCxnSpPr>
          <p:nvPr/>
        </p:nvCxnSpPr>
        <p:spPr>
          <a:xfrm>
            <a:off x="3379304" y="4321040"/>
            <a:ext cx="0" cy="60470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uadroTexto 18">
            <a:extLst>
              <a:ext uri="{FF2B5EF4-FFF2-40B4-BE49-F238E27FC236}">
                <a16:creationId xmlns:a16="http://schemas.microsoft.com/office/drawing/2014/main" id="{896C304B-8FAD-664D-B5DA-7339F7AEE619}"/>
              </a:ext>
            </a:extLst>
          </p:cNvPr>
          <p:cNvSpPr txBox="1"/>
          <p:nvPr/>
        </p:nvSpPr>
        <p:spPr>
          <a:xfrm>
            <a:off x="1868556" y="4925743"/>
            <a:ext cx="3021495" cy="55399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366 assigned to iOLA-iHFNC</a:t>
            </a:r>
          </a:p>
          <a:p>
            <a:pPr algn="ctr"/>
            <a:r>
              <a:rPr lang="es-ES" sz="1200" dirty="0"/>
              <a:t>(intraoperatively + 6 hours postoperatively)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F370618E-D4A7-E040-B850-BD9A6B235520}"/>
              </a:ext>
            </a:extLst>
          </p:cNvPr>
          <p:cNvSpPr txBox="1"/>
          <p:nvPr/>
        </p:nvSpPr>
        <p:spPr>
          <a:xfrm>
            <a:off x="7513982" y="4925743"/>
            <a:ext cx="3021495" cy="55399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366 assigned to STD-O</a:t>
            </a:r>
            <a:r>
              <a:rPr lang="es-ES" baseline="-25000" dirty="0"/>
              <a:t>2</a:t>
            </a:r>
            <a:endParaRPr lang="es-ES" dirty="0"/>
          </a:p>
          <a:p>
            <a:pPr algn="ctr"/>
            <a:r>
              <a:rPr lang="es-ES" sz="1200" dirty="0"/>
              <a:t>(intraoperatively + 6 hours postoperatively)</a:t>
            </a:r>
          </a:p>
        </p:txBody>
      </p: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CB07D783-8D54-574E-8AED-A7B972398D67}"/>
              </a:ext>
            </a:extLst>
          </p:cNvPr>
          <p:cNvCxnSpPr>
            <a:cxnSpLocks/>
          </p:cNvCxnSpPr>
          <p:nvPr/>
        </p:nvCxnSpPr>
        <p:spPr>
          <a:xfrm>
            <a:off x="3399181" y="5479741"/>
            <a:ext cx="0" cy="80924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id="{9E220074-EE16-6142-8D45-866D4E6BCBF6}"/>
              </a:ext>
            </a:extLst>
          </p:cNvPr>
          <p:cNvCxnSpPr>
            <a:cxnSpLocks/>
          </p:cNvCxnSpPr>
          <p:nvPr/>
        </p:nvCxnSpPr>
        <p:spPr>
          <a:xfrm>
            <a:off x="9037980" y="5479741"/>
            <a:ext cx="0" cy="80924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adroTexto 23">
            <a:extLst>
              <a:ext uri="{FF2B5EF4-FFF2-40B4-BE49-F238E27FC236}">
                <a16:creationId xmlns:a16="http://schemas.microsoft.com/office/drawing/2014/main" id="{90EBD4F4-9120-5548-AAEB-C4E8EEAAF994}"/>
              </a:ext>
            </a:extLst>
          </p:cNvPr>
          <p:cNvSpPr txBox="1"/>
          <p:nvPr/>
        </p:nvSpPr>
        <p:spPr>
          <a:xfrm>
            <a:off x="1888433" y="6288989"/>
            <a:ext cx="3021495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X included in the final analysis</a:t>
            </a:r>
            <a:endParaRPr lang="es-ES" sz="1200" dirty="0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E6C84D23-BF38-1B49-BBC9-B238F003E8A7}"/>
              </a:ext>
            </a:extLst>
          </p:cNvPr>
          <p:cNvSpPr txBox="1"/>
          <p:nvPr/>
        </p:nvSpPr>
        <p:spPr>
          <a:xfrm>
            <a:off x="7533859" y="6261189"/>
            <a:ext cx="3021495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X included in the final analysis</a:t>
            </a:r>
            <a:endParaRPr lang="es-ES" sz="1200" dirty="0"/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AD988203-49C2-5146-B5C1-4DA632ABFE89}"/>
              </a:ext>
            </a:extLst>
          </p:cNvPr>
          <p:cNvSpPr txBox="1"/>
          <p:nvPr/>
        </p:nvSpPr>
        <p:spPr>
          <a:xfrm>
            <a:off x="894522" y="5738592"/>
            <a:ext cx="1510748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X Excluded</a:t>
            </a:r>
            <a:endParaRPr lang="es-ES" sz="1200" dirty="0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27A86FB0-DA5A-3247-8D81-3ED86835580C}"/>
              </a:ext>
            </a:extLst>
          </p:cNvPr>
          <p:cNvSpPr txBox="1"/>
          <p:nvPr/>
        </p:nvSpPr>
        <p:spPr>
          <a:xfrm>
            <a:off x="10131288" y="5685799"/>
            <a:ext cx="1510748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X Excluded</a:t>
            </a:r>
            <a:endParaRPr lang="es-ES" sz="1200" dirty="0"/>
          </a:p>
        </p:txBody>
      </p:sp>
      <p:cxnSp>
        <p:nvCxnSpPr>
          <p:cNvPr id="29" name="Conector recto de flecha 28">
            <a:extLst>
              <a:ext uri="{FF2B5EF4-FFF2-40B4-BE49-F238E27FC236}">
                <a16:creationId xmlns:a16="http://schemas.microsoft.com/office/drawing/2014/main" id="{7AF2CE38-876E-0A49-9A85-8D1C23FAFB5C}"/>
              </a:ext>
            </a:extLst>
          </p:cNvPr>
          <p:cNvCxnSpPr/>
          <p:nvPr/>
        </p:nvCxnSpPr>
        <p:spPr>
          <a:xfrm flipH="1">
            <a:off x="2405269" y="5923258"/>
            <a:ext cx="974034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de flecha 29">
            <a:extLst>
              <a:ext uri="{FF2B5EF4-FFF2-40B4-BE49-F238E27FC236}">
                <a16:creationId xmlns:a16="http://schemas.microsoft.com/office/drawing/2014/main" id="{C2E28AE6-D4D3-874E-9566-D81DF27844AA}"/>
              </a:ext>
            </a:extLst>
          </p:cNvPr>
          <p:cNvCxnSpPr>
            <a:cxnSpLocks/>
          </p:cNvCxnSpPr>
          <p:nvPr/>
        </p:nvCxnSpPr>
        <p:spPr>
          <a:xfrm>
            <a:off x="9024729" y="5908710"/>
            <a:ext cx="109330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E6560B0C-BAE9-DB43-948E-3FAC44AA5BA6}"/>
              </a:ext>
            </a:extLst>
          </p:cNvPr>
          <p:cNvCxnSpPr>
            <a:cxnSpLocks/>
          </p:cNvCxnSpPr>
          <p:nvPr/>
        </p:nvCxnSpPr>
        <p:spPr>
          <a:xfrm>
            <a:off x="6135758" y="1406292"/>
            <a:ext cx="0" cy="43679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uadroTexto 27">
            <a:extLst>
              <a:ext uri="{FF2B5EF4-FFF2-40B4-BE49-F238E27FC236}">
                <a16:creationId xmlns:a16="http://schemas.microsoft.com/office/drawing/2014/main" id="{0C4ADF22-BAE3-7B4E-9322-CF8B2D1FDC81}"/>
              </a:ext>
            </a:extLst>
          </p:cNvPr>
          <p:cNvSpPr txBox="1"/>
          <p:nvPr/>
        </p:nvSpPr>
        <p:spPr>
          <a:xfrm>
            <a:off x="4849574" y="1796995"/>
            <a:ext cx="2572368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Intraoperative air-test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E09A8D8F-AFBB-FC45-B657-90AFB396A4A2}"/>
              </a:ext>
            </a:extLst>
          </p:cNvPr>
          <p:cNvSpPr txBox="1"/>
          <p:nvPr/>
        </p:nvSpPr>
        <p:spPr>
          <a:xfrm>
            <a:off x="5014913" y="2635172"/>
            <a:ext cx="95923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Positive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649DFA04-F91D-834D-A704-47F345997D2A}"/>
              </a:ext>
            </a:extLst>
          </p:cNvPr>
          <p:cNvSpPr txBox="1"/>
          <p:nvPr/>
        </p:nvSpPr>
        <p:spPr>
          <a:xfrm>
            <a:off x="6462711" y="2635172"/>
            <a:ext cx="1051271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Negative</a:t>
            </a:r>
          </a:p>
        </p:txBody>
      </p:sp>
      <p:cxnSp>
        <p:nvCxnSpPr>
          <p:cNvPr id="33" name="Conector recto de flecha 32">
            <a:extLst>
              <a:ext uri="{FF2B5EF4-FFF2-40B4-BE49-F238E27FC236}">
                <a16:creationId xmlns:a16="http://schemas.microsoft.com/office/drawing/2014/main" id="{EF5694FE-67F4-184A-BA53-552C0CC08E15}"/>
              </a:ext>
            </a:extLst>
          </p:cNvPr>
          <p:cNvCxnSpPr>
            <a:cxnSpLocks/>
          </p:cNvCxnSpPr>
          <p:nvPr/>
        </p:nvCxnSpPr>
        <p:spPr>
          <a:xfrm>
            <a:off x="5494528" y="2198376"/>
            <a:ext cx="0" cy="43679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de flecha 33">
            <a:extLst>
              <a:ext uri="{FF2B5EF4-FFF2-40B4-BE49-F238E27FC236}">
                <a16:creationId xmlns:a16="http://schemas.microsoft.com/office/drawing/2014/main" id="{D3E8971D-97C5-AA48-A63F-765205B627D1}"/>
              </a:ext>
            </a:extLst>
          </p:cNvPr>
          <p:cNvCxnSpPr>
            <a:cxnSpLocks/>
          </p:cNvCxnSpPr>
          <p:nvPr/>
        </p:nvCxnSpPr>
        <p:spPr>
          <a:xfrm>
            <a:off x="6988346" y="2198376"/>
            <a:ext cx="0" cy="43679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de flecha 34">
            <a:extLst>
              <a:ext uri="{FF2B5EF4-FFF2-40B4-BE49-F238E27FC236}">
                <a16:creationId xmlns:a16="http://schemas.microsoft.com/office/drawing/2014/main" id="{9BB7787F-524E-944E-A152-41E94C10651C}"/>
              </a:ext>
            </a:extLst>
          </p:cNvPr>
          <p:cNvCxnSpPr>
            <a:cxnSpLocks/>
          </p:cNvCxnSpPr>
          <p:nvPr/>
        </p:nvCxnSpPr>
        <p:spPr>
          <a:xfrm>
            <a:off x="7533859" y="2837335"/>
            <a:ext cx="695741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uadroTexto 35">
            <a:extLst>
              <a:ext uri="{FF2B5EF4-FFF2-40B4-BE49-F238E27FC236}">
                <a16:creationId xmlns:a16="http://schemas.microsoft.com/office/drawing/2014/main" id="{DE991742-6534-7241-845A-753C6EB25354}"/>
              </a:ext>
            </a:extLst>
          </p:cNvPr>
          <p:cNvSpPr txBox="1"/>
          <p:nvPr/>
        </p:nvSpPr>
        <p:spPr>
          <a:xfrm>
            <a:off x="8249476" y="2652669"/>
            <a:ext cx="2523299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X patients not included</a:t>
            </a: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20296114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57</Words>
  <Application>Microsoft Macintosh PowerPoint</Application>
  <PresentationFormat>Panorámica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6</cp:revision>
  <dcterms:created xsi:type="dcterms:W3CDTF">2019-07-09T22:24:53Z</dcterms:created>
  <dcterms:modified xsi:type="dcterms:W3CDTF">2019-08-03T08:25:40Z</dcterms:modified>
</cp:coreProperties>
</file>