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3" r:id="rId3"/>
    <p:sldId id="271" r:id="rId4"/>
    <p:sldId id="272" r:id="rId5"/>
    <p:sldId id="275" r:id="rId6"/>
    <p:sldId id="276" r:id="rId7"/>
    <p:sldId id="278" r:id="rId8"/>
    <p:sldId id="279" r:id="rId9"/>
    <p:sldId id="26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54" autoAdjust="0"/>
    <p:restoredTop sz="94424" autoAdjust="0"/>
  </p:normalViewPr>
  <p:slideViewPr>
    <p:cSldViewPr snapToGrid="0">
      <p:cViewPr varScale="1">
        <p:scale>
          <a:sx n="55" d="100"/>
          <a:sy n="55" d="100"/>
        </p:scale>
        <p:origin x="192" y="18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E7BB8-EA65-40A1-A59D-AAE4AAEE7EEB}" type="datetimeFigureOut">
              <a:rPr lang="es-ES" smtClean="0"/>
              <a:t>6/11/23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F013E-6B1D-40FD-B241-76C78C12A4C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7453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013E-6B1D-40FD-B241-76C78C12A4C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815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013E-6B1D-40FD-B241-76C78C12A4CF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384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013E-6B1D-40FD-B241-76C78C12A4CF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5193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013E-6B1D-40FD-B241-76C78C12A4CF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3396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013E-6B1D-40FD-B241-76C78C12A4CF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788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09C6-9809-4C56-99DB-58CF77433DDE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66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023-B3CB-4127-A35F-EC554D7D7D28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405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7265-C64C-499F-907F-3851CFFBE8FD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694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F7F3F-4BC1-411F-BE9E-EAE447211E97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0093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E133-2E0F-410A-A10B-966D5CB387DA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64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4ED-4AE2-4D0B-B44F-8D695438AF65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885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FC65-B0D5-4173-9946-89D3D657C651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675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91A5-8581-49A2-BF82-427A1DD247F9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959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27C0-62E3-495B-992F-F442B74F8A23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940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8208D-679F-46D6-BE01-429F13193CC7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909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D561-CB5A-4283-857D-28BC42DE7A34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006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EE840-F1EF-4069-B7A6-4A81F232A727}" type="datetime1">
              <a:rPr lang="es-ES" smtClean="0"/>
              <a:t>6/11/23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F4818-9592-476C-9460-0C1A6DCBBE5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403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prove.incliva.e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/>
              <a:t>Study Protocol</a:t>
            </a:r>
            <a:br>
              <a:rPr lang="es-ES" b="1" dirty="0"/>
            </a:b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solidFill>
                  <a:srgbClr val="00B0F0"/>
                </a:solidFill>
              </a:rPr>
              <a:t> iPROVE-EAL Trial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1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20867E0-A567-984D-807B-D56007563E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417" y="-64771"/>
            <a:ext cx="2107095" cy="208368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7D95623-FC26-2E42-85A1-87F9B551F8C6}"/>
              </a:ext>
            </a:extLst>
          </p:cNvPr>
          <p:cNvSpPr txBox="1"/>
          <p:nvPr/>
        </p:nvSpPr>
        <p:spPr>
          <a:xfrm>
            <a:off x="174028" y="23813"/>
            <a:ext cx="3276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iPROVE Network Research Group</a:t>
            </a:r>
            <a:endParaRPr lang="es-ES" dirty="0">
              <a:solidFill>
                <a:srgbClr val="00B0F0"/>
              </a:solidFill>
            </a:endParaRPr>
          </a:p>
          <a:p>
            <a:r>
              <a:rPr lang="en-US" u="sng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www.iprove.incliva.es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999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64A91CD-E93C-6D49-B7C6-63F9B9231A84}"/>
              </a:ext>
            </a:extLst>
          </p:cNvPr>
          <p:cNvSpPr txBox="1"/>
          <p:nvPr/>
        </p:nvSpPr>
        <p:spPr>
          <a:xfrm>
            <a:off x="3571462" y="410816"/>
            <a:ext cx="512962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Patients undergoing emergency laparotomy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A833D19D-C761-0842-B607-3EE182A2BBAF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6135758" y="780148"/>
            <a:ext cx="517" cy="4748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E84FC7E3-023F-9A40-8F67-689521F8E907}"/>
              </a:ext>
            </a:extLst>
          </p:cNvPr>
          <p:cNvSpPr txBox="1"/>
          <p:nvPr/>
        </p:nvSpPr>
        <p:spPr>
          <a:xfrm>
            <a:off x="4326837" y="1248993"/>
            <a:ext cx="361784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Informed consent before surgery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AF1A197-D6BA-7B41-BA1A-62DC9E4DED82}"/>
              </a:ext>
            </a:extLst>
          </p:cNvPr>
          <p:cNvCxnSpPr>
            <a:cxnSpLocks/>
          </p:cNvCxnSpPr>
          <p:nvPr/>
        </p:nvCxnSpPr>
        <p:spPr>
          <a:xfrm>
            <a:off x="5508816" y="3216537"/>
            <a:ext cx="0" cy="4425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5B86671-CEC7-634B-85A2-86E647216A2F}"/>
              </a:ext>
            </a:extLst>
          </p:cNvPr>
          <p:cNvSpPr txBox="1"/>
          <p:nvPr/>
        </p:nvSpPr>
        <p:spPr>
          <a:xfrm>
            <a:off x="4625011" y="3654975"/>
            <a:ext cx="302149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Randomized 732 patients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DF61592-9927-F347-ABBF-CCCA49EDAC74}"/>
              </a:ext>
            </a:extLst>
          </p:cNvPr>
          <p:cNvCxnSpPr>
            <a:stCxn id="11" idx="2"/>
          </p:cNvCxnSpPr>
          <p:nvPr/>
        </p:nvCxnSpPr>
        <p:spPr>
          <a:xfrm flipH="1">
            <a:off x="6135758" y="4024307"/>
            <a:ext cx="1" cy="5087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EB36222-78FA-4949-B903-B30F03BBD3F6}"/>
              </a:ext>
            </a:extLst>
          </p:cNvPr>
          <p:cNvCxnSpPr/>
          <p:nvPr/>
        </p:nvCxnSpPr>
        <p:spPr>
          <a:xfrm>
            <a:off x="3379304" y="4533074"/>
            <a:ext cx="564542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8D90C556-451E-C04D-8AB1-85C3A5B4CE35}"/>
              </a:ext>
            </a:extLst>
          </p:cNvPr>
          <p:cNvCxnSpPr>
            <a:cxnSpLocks/>
          </p:cNvCxnSpPr>
          <p:nvPr/>
        </p:nvCxnSpPr>
        <p:spPr>
          <a:xfrm>
            <a:off x="9024730" y="4533074"/>
            <a:ext cx="0" cy="6047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82CEDBBF-460D-2B43-A7A0-0EE476DC70A8}"/>
              </a:ext>
            </a:extLst>
          </p:cNvPr>
          <p:cNvCxnSpPr>
            <a:cxnSpLocks/>
          </p:cNvCxnSpPr>
          <p:nvPr/>
        </p:nvCxnSpPr>
        <p:spPr>
          <a:xfrm>
            <a:off x="3379304" y="4533073"/>
            <a:ext cx="0" cy="6047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96C304B-8FAD-664D-B5DA-7339F7AEE619}"/>
              </a:ext>
            </a:extLst>
          </p:cNvPr>
          <p:cNvSpPr txBox="1"/>
          <p:nvPr/>
        </p:nvSpPr>
        <p:spPr>
          <a:xfrm>
            <a:off x="1868556" y="5137776"/>
            <a:ext cx="3021495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366 assigned to iOLA-iHFNC</a:t>
            </a:r>
          </a:p>
          <a:p>
            <a:pPr algn="ctr"/>
            <a:r>
              <a:rPr lang="es-ES" sz="1200" dirty="0"/>
              <a:t>(intraoperatively + 6 hours postoperatively)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370618E-D4A7-E040-B850-BD9A6B235520}"/>
              </a:ext>
            </a:extLst>
          </p:cNvPr>
          <p:cNvSpPr txBox="1"/>
          <p:nvPr/>
        </p:nvSpPr>
        <p:spPr>
          <a:xfrm>
            <a:off x="7513982" y="5137776"/>
            <a:ext cx="3021495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366 assigned to STD-O</a:t>
            </a:r>
            <a:r>
              <a:rPr lang="es-ES" baseline="-25000" dirty="0"/>
              <a:t>2</a:t>
            </a:r>
            <a:endParaRPr lang="es-ES" dirty="0"/>
          </a:p>
          <a:p>
            <a:pPr algn="ctr"/>
            <a:r>
              <a:rPr lang="es-ES" sz="1200" dirty="0"/>
              <a:t>(intraoperatively + 6 hours postoperatively)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CB07D783-8D54-574E-8AED-A7B972398D67}"/>
              </a:ext>
            </a:extLst>
          </p:cNvPr>
          <p:cNvCxnSpPr>
            <a:cxnSpLocks/>
          </p:cNvCxnSpPr>
          <p:nvPr/>
        </p:nvCxnSpPr>
        <p:spPr>
          <a:xfrm>
            <a:off x="3399181" y="5691774"/>
            <a:ext cx="0" cy="809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9E220074-EE16-6142-8D45-866D4E6BCBF6}"/>
              </a:ext>
            </a:extLst>
          </p:cNvPr>
          <p:cNvCxnSpPr>
            <a:cxnSpLocks/>
          </p:cNvCxnSpPr>
          <p:nvPr/>
        </p:nvCxnSpPr>
        <p:spPr>
          <a:xfrm>
            <a:off x="9037980" y="5691774"/>
            <a:ext cx="0" cy="809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0EBD4F4-9120-5548-AAEB-C4E8EEAAF994}"/>
              </a:ext>
            </a:extLst>
          </p:cNvPr>
          <p:cNvSpPr txBox="1"/>
          <p:nvPr/>
        </p:nvSpPr>
        <p:spPr>
          <a:xfrm>
            <a:off x="1888433" y="6501022"/>
            <a:ext cx="302149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included in the final analysis</a:t>
            </a:r>
            <a:endParaRPr lang="es-ES" sz="12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6C84D23-BF38-1B49-BBC9-B238F003E8A7}"/>
              </a:ext>
            </a:extLst>
          </p:cNvPr>
          <p:cNvSpPr txBox="1"/>
          <p:nvPr/>
        </p:nvSpPr>
        <p:spPr>
          <a:xfrm>
            <a:off x="7533859" y="6473222"/>
            <a:ext cx="302149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included in the final analysis</a:t>
            </a:r>
            <a:endParaRPr lang="es-ES" sz="12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D988203-49C2-5146-B5C1-4DA632ABFE89}"/>
              </a:ext>
            </a:extLst>
          </p:cNvPr>
          <p:cNvSpPr txBox="1"/>
          <p:nvPr/>
        </p:nvSpPr>
        <p:spPr>
          <a:xfrm>
            <a:off x="894522" y="5950625"/>
            <a:ext cx="151074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Excluded</a:t>
            </a:r>
            <a:endParaRPr lang="es-ES" sz="12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7A86FB0-DA5A-3247-8D81-3ED86835580C}"/>
              </a:ext>
            </a:extLst>
          </p:cNvPr>
          <p:cNvSpPr txBox="1"/>
          <p:nvPr/>
        </p:nvSpPr>
        <p:spPr>
          <a:xfrm>
            <a:off x="10131288" y="5897832"/>
            <a:ext cx="151074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Excluded</a:t>
            </a:r>
            <a:endParaRPr lang="es-ES" sz="1200" dirty="0"/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7AF2CE38-876E-0A49-9A85-8D1C23FAFB5C}"/>
              </a:ext>
            </a:extLst>
          </p:cNvPr>
          <p:cNvCxnSpPr/>
          <p:nvPr/>
        </p:nvCxnSpPr>
        <p:spPr>
          <a:xfrm flipH="1">
            <a:off x="2405269" y="6135291"/>
            <a:ext cx="97403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C2E28AE6-D4D3-874E-9566-D81DF27844AA}"/>
              </a:ext>
            </a:extLst>
          </p:cNvPr>
          <p:cNvCxnSpPr>
            <a:cxnSpLocks/>
          </p:cNvCxnSpPr>
          <p:nvPr/>
        </p:nvCxnSpPr>
        <p:spPr>
          <a:xfrm>
            <a:off x="9024729" y="6120743"/>
            <a:ext cx="109330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6560B0C-BAE9-DB43-948E-3FAC44AA5BA6}"/>
              </a:ext>
            </a:extLst>
          </p:cNvPr>
          <p:cNvCxnSpPr>
            <a:cxnSpLocks/>
          </p:cNvCxnSpPr>
          <p:nvPr/>
        </p:nvCxnSpPr>
        <p:spPr>
          <a:xfrm>
            <a:off x="6135758" y="1618325"/>
            <a:ext cx="0" cy="4367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C4ADF22-BAE3-7B4E-9322-CF8B2D1FDC81}"/>
              </a:ext>
            </a:extLst>
          </p:cNvPr>
          <p:cNvSpPr txBox="1"/>
          <p:nvPr/>
        </p:nvSpPr>
        <p:spPr>
          <a:xfrm>
            <a:off x="4849574" y="2009028"/>
            <a:ext cx="257236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Intraoperative air-test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E09A8D8F-AFBB-FC45-B657-90AFB396A4A2}"/>
              </a:ext>
            </a:extLst>
          </p:cNvPr>
          <p:cNvSpPr txBox="1"/>
          <p:nvPr/>
        </p:nvSpPr>
        <p:spPr>
          <a:xfrm>
            <a:off x="5014913" y="2847205"/>
            <a:ext cx="95923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Positive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49DFA04-F91D-834D-A704-47F345997D2A}"/>
              </a:ext>
            </a:extLst>
          </p:cNvPr>
          <p:cNvSpPr txBox="1"/>
          <p:nvPr/>
        </p:nvSpPr>
        <p:spPr>
          <a:xfrm>
            <a:off x="6462711" y="2847205"/>
            <a:ext cx="105127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Negative</a:t>
            </a:r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EF5694FE-67F4-184A-BA53-552C0CC08E15}"/>
              </a:ext>
            </a:extLst>
          </p:cNvPr>
          <p:cNvCxnSpPr>
            <a:cxnSpLocks/>
          </p:cNvCxnSpPr>
          <p:nvPr/>
        </p:nvCxnSpPr>
        <p:spPr>
          <a:xfrm>
            <a:off x="5494528" y="2410409"/>
            <a:ext cx="0" cy="4367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D3E8971D-97C5-AA48-A63F-765205B627D1}"/>
              </a:ext>
            </a:extLst>
          </p:cNvPr>
          <p:cNvCxnSpPr>
            <a:cxnSpLocks/>
          </p:cNvCxnSpPr>
          <p:nvPr/>
        </p:nvCxnSpPr>
        <p:spPr>
          <a:xfrm>
            <a:off x="6988346" y="2410409"/>
            <a:ext cx="0" cy="4367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9BB7787F-524E-944E-A152-41E94C10651C}"/>
              </a:ext>
            </a:extLst>
          </p:cNvPr>
          <p:cNvCxnSpPr>
            <a:cxnSpLocks/>
          </p:cNvCxnSpPr>
          <p:nvPr/>
        </p:nvCxnSpPr>
        <p:spPr>
          <a:xfrm>
            <a:off x="7533859" y="3049368"/>
            <a:ext cx="69574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E991742-6534-7241-845A-753C6EB25354}"/>
              </a:ext>
            </a:extLst>
          </p:cNvPr>
          <p:cNvSpPr txBox="1"/>
          <p:nvPr/>
        </p:nvSpPr>
        <p:spPr>
          <a:xfrm>
            <a:off x="8249476" y="2864702"/>
            <a:ext cx="252329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X patients not included</a:t>
            </a:r>
            <a:endParaRPr lang="es-ES" sz="1200" dirty="0"/>
          </a:p>
        </p:txBody>
      </p:sp>
      <p:sp>
        <p:nvSpPr>
          <p:cNvPr id="37" name="Título 1">
            <a:extLst>
              <a:ext uri="{FF2B5EF4-FFF2-40B4-BE49-F238E27FC236}">
                <a16:creationId xmlns:a16="http://schemas.microsoft.com/office/drawing/2014/main" id="{D45C516E-5059-E74C-95A0-3C769342C8D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319284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1800" b="1" dirty="0">
                <a:solidFill>
                  <a:schemeClr val="bg1"/>
                </a:solidFill>
                <a:latin typeface="Arial-BoldMT"/>
              </a:rPr>
              <a:t>iPROVE-EAL</a:t>
            </a:r>
            <a:endParaRPr lang="es-ES" sz="1800" dirty="0">
              <a:solidFill>
                <a:schemeClr val="bg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C752D1-7640-3247-BDB8-2ACC802A0D98}"/>
              </a:ext>
            </a:extLst>
          </p:cNvPr>
          <p:cNvSpPr txBox="1"/>
          <p:nvPr/>
        </p:nvSpPr>
        <p:spPr>
          <a:xfrm>
            <a:off x="185530" y="516808"/>
            <a:ext cx="363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CONSORT Flowchart</a:t>
            </a:r>
          </a:p>
        </p:txBody>
      </p:sp>
    </p:spTree>
    <p:extLst>
      <p:ext uri="{BB962C8B-B14F-4D97-AF65-F5344CB8AC3E}">
        <p14:creationId xmlns:p14="http://schemas.microsoft.com/office/powerpoint/2010/main" val="248282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3</a:t>
            </a:fld>
            <a:endParaRPr lang="es-ES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1"/>
            <a:ext cx="12192000" cy="397564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1800" b="1" dirty="0">
                <a:solidFill>
                  <a:schemeClr val="bg1"/>
                </a:solidFill>
                <a:latin typeface="Arial-BoldMT"/>
              </a:rPr>
              <a:t>iPROVE-EAL</a:t>
            </a:r>
            <a:endParaRPr lang="es-ES" sz="1800" dirty="0">
              <a:solidFill>
                <a:schemeClr val="bg1"/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B076C4D7-E928-3F4A-B1AC-B913C111D83D}"/>
              </a:ext>
            </a:extLst>
          </p:cNvPr>
          <p:cNvSpPr txBox="1">
            <a:spLocks/>
          </p:cNvSpPr>
          <p:nvPr/>
        </p:nvSpPr>
        <p:spPr>
          <a:xfrm>
            <a:off x="1758439" y="542024"/>
            <a:ext cx="8675122" cy="2388400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2200" b="1" dirty="0">
                <a:solidFill>
                  <a:srgbClr val="0070C0"/>
                </a:solidFill>
              </a:rPr>
              <a:t>General Ventilatory Management</a:t>
            </a:r>
            <a:endParaRPr lang="es-ES" sz="18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s-ES" sz="1800" b="1" dirty="0">
                <a:solidFill>
                  <a:srgbClr val="0070C0"/>
                </a:solidFill>
              </a:rPr>
              <a:t>PRE-OXYGENATION: </a:t>
            </a:r>
            <a:r>
              <a:rPr lang="es-ES" sz="1800" dirty="0"/>
              <a:t>5 minutes with 1.0 FIO</a:t>
            </a:r>
            <a:r>
              <a:rPr lang="es-ES" sz="1800" baseline="-25000" dirty="0"/>
              <a:t>2</a:t>
            </a:r>
          </a:p>
          <a:p>
            <a:pPr marL="0" indent="0" algn="just">
              <a:buNone/>
            </a:pPr>
            <a:r>
              <a:rPr lang="es-ES" sz="1800" b="1" dirty="0">
                <a:solidFill>
                  <a:srgbClr val="0070C0"/>
                </a:solidFill>
              </a:rPr>
              <a:t>VENTILATORY SETTING: </a:t>
            </a:r>
            <a:r>
              <a:rPr lang="es-ES" sz="1800" dirty="0"/>
              <a:t>VT 8 ml/Kg </a:t>
            </a:r>
            <a:r>
              <a:rPr lang="es-ES" sz="1800" b="1" dirty="0"/>
              <a:t>ideal body weight</a:t>
            </a:r>
          </a:p>
          <a:p>
            <a:pPr marL="0" indent="0" algn="just">
              <a:buNone/>
            </a:pPr>
            <a:r>
              <a:rPr lang="es-ES" sz="1800" dirty="0"/>
              <a:t>                                            PEEP: 5 cmH</a:t>
            </a:r>
            <a:r>
              <a:rPr lang="es-ES" sz="1800" baseline="-25000" dirty="0"/>
              <a:t>2</a:t>
            </a:r>
            <a:r>
              <a:rPr lang="es-ES" sz="1800" dirty="0"/>
              <a:t>O</a:t>
            </a:r>
          </a:p>
          <a:p>
            <a:pPr marL="0" indent="0" algn="just">
              <a:buNone/>
            </a:pPr>
            <a:r>
              <a:rPr lang="es-ES" sz="1800" dirty="0"/>
              <a:t>                                            RR to etCO</a:t>
            </a:r>
            <a:r>
              <a:rPr lang="es-ES" sz="1800" baseline="-25000" dirty="0"/>
              <a:t>2</a:t>
            </a:r>
            <a:r>
              <a:rPr lang="es-ES" sz="1800" dirty="0"/>
              <a:t> 35-45 mmHg</a:t>
            </a:r>
          </a:p>
          <a:p>
            <a:pPr marL="0" indent="0" algn="just">
              <a:buNone/>
            </a:pPr>
            <a:r>
              <a:rPr lang="es-ES" sz="1800" dirty="0"/>
              <a:t>                                            Plateau pause: 10%         I:E= 1:2           </a:t>
            </a:r>
            <a:endParaRPr lang="es-ES" sz="1800" b="1" dirty="0"/>
          </a:p>
          <a:p>
            <a:pPr marL="0" indent="0" algn="just">
              <a:buNone/>
            </a:pPr>
            <a:endParaRPr lang="es-ES" sz="1800" b="1" dirty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45B3651-8A3E-E945-B99F-156BD4F2B803}"/>
              </a:ext>
            </a:extLst>
          </p:cNvPr>
          <p:cNvSpPr txBox="1">
            <a:spLocks/>
          </p:cNvSpPr>
          <p:nvPr/>
        </p:nvSpPr>
        <p:spPr>
          <a:xfrm>
            <a:off x="1758439" y="3113792"/>
            <a:ext cx="8675122" cy="1516575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3500" b="1" dirty="0">
                <a:solidFill>
                  <a:srgbClr val="0070C0"/>
                </a:solidFill>
              </a:rPr>
              <a:t>Air-test</a:t>
            </a:r>
          </a:p>
          <a:p>
            <a:pPr marL="0" indent="0" algn="ctr">
              <a:buNone/>
            </a:pPr>
            <a:r>
              <a:rPr lang="es-ES" sz="1800" b="1" dirty="0">
                <a:solidFill>
                  <a:srgbClr val="FF0000"/>
                </a:solidFill>
              </a:rPr>
              <a:t>FIO</a:t>
            </a:r>
            <a:r>
              <a:rPr lang="es-ES" sz="1800" b="1" baseline="-25000" dirty="0">
                <a:solidFill>
                  <a:srgbClr val="FF0000"/>
                </a:solidFill>
              </a:rPr>
              <a:t>2</a:t>
            </a:r>
            <a:r>
              <a:rPr lang="es-ES" sz="1800" b="1" dirty="0">
                <a:solidFill>
                  <a:srgbClr val="FF0000"/>
                </a:solidFill>
              </a:rPr>
              <a:t> = 0.21 during the first 15 minutes or  up to SpO</a:t>
            </a:r>
            <a:r>
              <a:rPr lang="es-ES" sz="1800" b="1" baseline="-25000" dirty="0">
                <a:solidFill>
                  <a:srgbClr val="FF0000"/>
                </a:solidFill>
              </a:rPr>
              <a:t>2</a:t>
            </a:r>
            <a:r>
              <a:rPr lang="es-ES" sz="1800" b="1" dirty="0">
                <a:solidFill>
                  <a:srgbClr val="FF0000"/>
                </a:solidFill>
              </a:rPr>
              <a:t>  &lt; 97%</a:t>
            </a:r>
          </a:p>
          <a:p>
            <a:pPr marL="0" indent="0" algn="ctr">
              <a:buNone/>
            </a:pPr>
            <a:r>
              <a:rPr lang="es-ES" sz="1800" dirty="0"/>
              <a:t>Thereafter, the FIO</a:t>
            </a:r>
            <a:r>
              <a:rPr lang="es-ES" sz="1800" baseline="-25000" dirty="0"/>
              <a:t>2 </a:t>
            </a:r>
            <a:r>
              <a:rPr lang="es-ES" sz="1800" dirty="0"/>
              <a:t>of 0.4 will be adjusted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7BAF154B-0FF2-C040-AC0D-D60B3A2D7ACD}"/>
              </a:ext>
            </a:extLst>
          </p:cNvPr>
          <p:cNvSpPr txBox="1">
            <a:spLocks/>
          </p:cNvSpPr>
          <p:nvPr/>
        </p:nvSpPr>
        <p:spPr>
          <a:xfrm>
            <a:off x="1758439" y="4873565"/>
            <a:ext cx="8675122" cy="148278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2200" b="1" dirty="0">
                <a:solidFill>
                  <a:srgbClr val="0070C0"/>
                </a:solidFill>
              </a:rPr>
              <a:t>Inclusion criteria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S" sz="2200" b="1" dirty="0">
                <a:solidFill>
                  <a:srgbClr val="FF0000"/>
                </a:solidFill>
              </a:rPr>
              <a:t>Positive air test = SpO</a:t>
            </a:r>
            <a:r>
              <a:rPr lang="es-ES" sz="2200" b="1" baseline="-25000" dirty="0">
                <a:solidFill>
                  <a:srgbClr val="FF0000"/>
                </a:solidFill>
              </a:rPr>
              <a:t>2</a:t>
            </a:r>
            <a:r>
              <a:rPr lang="es-ES" sz="2200" b="1" dirty="0">
                <a:solidFill>
                  <a:srgbClr val="FF0000"/>
                </a:solidFill>
              </a:rPr>
              <a:t>  &lt; 97% </a:t>
            </a:r>
            <a:r>
              <a:rPr lang="es-ES" sz="2200" b="1" dirty="0">
                <a:solidFill>
                  <a:srgbClr val="FF0000"/>
                </a:solidFill>
                <a:sym typeface="Wingdings" pitchFamily="2" charset="2"/>
              </a:rPr>
              <a:t> RANDOMIZATION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S" sz="2200" dirty="0">
                <a:sym typeface="Wingdings" pitchFamily="2" charset="2"/>
              </a:rPr>
              <a:t>Negative air-test = SpO</a:t>
            </a:r>
            <a:r>
              <a:rPr lang="es-ES" sz="2200" baseline="-25000" dirty="0">
                <a:sym typeface="Wingdings" pitchFamily="2" charset="2"/>
              </a:rPr>
              <a:t>2</a:t>
            </a:r>
            <a:r>
              <a:rPr lang="es-ES" sz="2200" dirty="0">
                <a:sym typeface="Wingdings" pitchFamily="2" charset="2"/>
              </a:rPr>
              <a:t> &gt;=97%  NOT INCLUDED (Data </a:t>
            </a:r>
            <a:r>
              <a:rPr lang="es-ES" sz="2200" dirty="0" err="1">
                <a:sym typeface="Wingdings" pitchFamily="2" charset="2"/>
              </a:rPr>
              <a:t>will</a:t>
            </a:r>
            <a:r>
              <a:rPr lang="es-ES" sz="2200" dirty="0">
                <a:sym typeface="Wingdings" pitchFamily="2" charset="2"/>
              </a:rPr>
              <a:t> be </a:t>
            </a:r>
            <a:r>
              <a:rPr lang="es-ES" sz="2200" dirty="0" err="1">
                <a:sym typeface="Wingdings" pitchFamily="2" charset="2"/>
              </a:rPr>
              <a:t>reported</a:t>
            </a:r>
            <a:r>
              <a:rPr lang="es-ES" sz="2200" dirty="0">
                <a:sym typeface="Wingdings" pitchFamily="2" charset="2"/>
              </a:rPr>
              <a:t>)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19420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4</a:t>
            </a:fld>
            <a:endParaRPr lang="es-ES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1"/>
            <a:ext cx="12192000" cy="643944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1800" b="1" dirty="0">
                <a:solidFill>
                  <a:schemeClr val="bg1"/>
                </a:solidFill>
                <a:latin typeface="Arial-BoldMT"/>
              </a:rPr>
              <a:t>INTRAOPERATIVE ventilatory management</a:t>
            </a:r>
          </a:p>
          <a:p>
            <a:pPr algn="ctr"/>
            <a:endParaRPr lang="es-ES" sz="1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2100" b="1" dirty="0">
                <a:solidFill>
                  <a:schemeClr val="bg1"/>
                </a:solidFill>
                <a:latin typeface="Arial-BoldMT"/>
              </a:rPr>
              <a:t>STD-02 GROUP</a:t>
            </a:r>
            <a:endParaRPr lang="es-ES" sz="2100" dirty="0">
              <a:solidFill>
                <a:schemeClr val="bg1"/>
              </a:solidFill>
            </a:endParaRP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758439" y="4169022"/>
            <a:ext cx="8675122" cy="1945127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s-ES_tradnl" sz="1800" b="1" dirty="0">
                <a:solidFill>
                  <a:srgbClr val="0070C0"/>
                </a:solidFill>
              </a:rPr>
              <a:t>Rescue maneuver if SpO</a:t>
            </a:r>
            <a:r>
              <a:rPr lang="es-ES_tradnl" sz="1800" b="1" baseline="-25000" dirty="0">
                <a:solidFill>
                  <a:srgbClr val="0070C0"/>
                </a:solidFill>
              </a:rPr>
              <a:t>2 </a:t>
            </a:r>
            <a:r>
              <a:rPr lang="es-ES_tradnl" sz="1800" b="1" dirty="0">
                <a:solidFill>
                  <a:srgbClr val="0070C0"/>
                </a:solidFill>
              </a:rPr>
              <a:t>&lt;92%.</a:t>
            </a:r>
            <a:endParaRPr lang="es-ES" sz="18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ES" sz="1600" b="1" dirty="0">
                <a:solidFill>
                  <a:srgbClr val="000000"/>
                </a:solidFill>
              </a:rPr>
              <a:t>Rescue Maneuvers</a:t>
            </a:r>
            <a:r>
              <a:rPr lang="es-ES" sz="1600" dirty="0">
                <a:latin typeface="ArialMT"/>
              </a:rPr>
              <a:t> *</a:t>
            </a:r>
            <a:endParaRPr lang="es-ES" sz="1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sz="1600" dirty="0">
                <a:solidFill>
                  <a:srgbClr val="000000"/>
                </a:solidFill>
              </a:rPr>
              <a:t>1. Increase FIO</a:t>
            </a:r>
            <a:r>
              <a:rPr lang="es-ES" sz="1600" baseline="-25000" dirty="0">
                <a:solidFill>
                  <a:srgbClr val="000000"/>
                </a:solidFill>
              </a:rPr>
              <a:t>2</a:t>
            </a:r>
            <a:r>
              <a:rPr lang="es-ES" sz="1600" dirty="0">
                <a:solidFill>
                  <a:srgbClr val="000000"/>
                </a:solidFill>
              </a:rPr>
              <a:t> in 0.1 steps</a:t>
            </a:r>
          </a:p>
          <a:p>
            <a:pPr marL="0" indent="0">
              <a:buNone/>
            </a:pPr>
            <a:r>
              <a:rPr lang="es-ES" sz="1600" dirty="0">
                <a:solidFill>
                  <a:srgbClr val="000000"/>
                </a:solidFill>
              </a:rPr>
              <a:t>2. Increase PEEP in 2 steps until 10 cmH</a:t>
            </a:r>
            <a:r>
              <a:rPr lang="es-ES" sz="1600" baseline="-25000" dirty="0">
                <a:solidFill>
                  <a:srgbClr val="000000"/>
                </a:solidFill>
              </a:rPr>
              <a:t>2</a:t>
            </a:r>
            <a:r>
              <a:rPr lang="es-ES" sz="1600" dirty="0">
                <a:solidFill>
                  <a:srgbClr val="000000"/>
                </a:solidFill>
              </a:rPr>
              <a:t>O</a:t>
            </a:r>
          </a:p>
          <a:p>
            <a:pPr marL="0" indent="0">
              <a:buNone/>
            </a:pPr>
            <a:r>
              <a:rPr lang="es-ES" sz="1600" dirty="0">
                <a:solidFill>
                  <a:srgbClr val="FF0000"/>
                </a:solidFill>
                <a:latin typeface="ArialMT"/>
              </a:rPr>
              <a:t>* </a:t>
            </a:r>
            <a:r>
              <a:rPr lang="es-ES_tradnl" sz="1600" dirty="0">
                <a:solidFill>
                  <a:srgbClr val="FF0000"/>
                </a:solidFill>
              </a:rPr>
              <a:t>The change from one level to another is made if the SpO</a:t>
            </a:r>
            <a:r>
              <a:rPr lang="es-ES_tradnl" sz="1600" baseline="-25000" dirty="0">
                <a:solidFill>
                  <a:srgbClr val="FF0000"/>
                </a:solidFill>
              </a:rPr>
              <a:t>2</a:t>
            </a:r>
            <a:r>
              <a:rPr lang="es-ES_tradnl" sz="1600" dirty="0">
                <a:solidFill>
                  <a:srgbClr val="FF0000"/>
                </a:solidFill>
              </a:rPr>
              <a:t> persists &lt; 92%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0" y="5932187"/>
            <a:ext cx="11900170" cy="205565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endParaRPr lang="es-ES_tradnl" b="1" dirty="0"/>
          </a:p>
          <a:p>
            <a:pPr marL="457200" lvl="1" indent="0" algn="ctr">
              <a:buNone/>
            </a:pPr>
            <a:r>
              <a:rPr lang="es-ES" sz="2000" dirty="0"/>
              <a:t>Extubation maintaning the level of  PEEP/CPAP</a:t>
            </a:r>
          </a:p>
          <a:p>
            <a:pPr algn="ctr"/>
            <a:endParaRPr lang="es-ES" sz="1600" b="1" dirty="0"/>
          </a:p>
          <a:p>
            <a:pPr algn="ctr"/>
            <a:endParaRPr lang="es-ES" sz="1600" b="1" dirty="0"/>
          </a:p>
          <a:p>
            <a:pPr algn="ctr"/>
            <a:endParaRPr lang="es-ES" sz="1600" b="1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es-ES" sz="1400" b="1" dirty="0"/>
          </a:p>
          <a:p>
            <a:pPr lvl="1" algn="ctr"/>
            <a:endParaRPr lang="es-ES" sz="1200" b="1" dirty="0"/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BF5355B9-4377-0849-89B9-003B9E67C9CB}"/>
              </a:ext>
            </a:extLst>
          </p:cNvPr>
          <p:cNvSpPr txBox="1">
            <a:spLocks/>
          </p:cNvSpPr>
          <p:nvPr/>
        </p:nvSpPr>
        <p:spPr>
          <a:xfrm>
            <a:off x="1758439" y="736574"/>
            <a:ext cx="8675122" cy="2388400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2200" b="1" dirty="0">
                <a:solidFill>
                  <a:srgbClr val="0070C0"/>
                </a:solidFill>
              </a:rPr>
              <a:t>General Ventilatory Management</a:t>
            </a:r>
            <a:endParaRPr lang="es-ES" sz="18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s-ES" sz="1800" b="1" dirty="0">
                <a:solidFill>
                  <a:srgbClr val="0070C0"/>
                </a:solidFill>
              </a:rPr>
              <a:t>VENTILATORY SETTING: </a:t>
            </a:r>
            <a:r>
              <a:rPr lang="es-ES" sz="1800" dirty="0"/>
              <a:t>VT = 8 ml/Kg </a:t>
            </a:r>
            <a:r>
              <a:rPr lang="es-ES" sz="1800" b="1" dirty="0"/>
              <a:t>ideal body weight</a:t>
            </a:r>
            <a:r>
              <a:rPr lang="es-ES" sz="1800" b="1" dirty="0">
                <a:latin typeface="ArialMT"/>
              </a:rPr>
              <a:t> </a:t>
            </a:r>
            <a:r>
              <a:rPr lang="es-ES" sz="1800" dirty="0">
                <a:latin typeface="ArialMT"/>
              </a:rPr>
              <a:t>* </a:t>
            </a:r>
            <a:endParaRPr lang="es-ES" sz="1800" b="1" dirty="0"/>
          </a:p>
          <a:p>
            <a:pPr marL="0" indent="0" algn="just">
              <a:buNone/>
            </a:pPr>
            <a:r>
              <a:rPr lang="es-ES" sz="1800" dirty="0"/>
              <a:t>                                            FIO</a:t>
            </a:r>
            <a:r>
              <a:rPr lang="es-ES" sz="1800" baseline="-25000" dirty="0"/>
              <a:t>2</a:t>
            </a:r>
            <a:r>
              <a:rPr lang="es-ES" sz="1800" dirty="0"/>
              <a:t> = 0.4                                             </a:t>
            </a:r>
          </a:p>
          <a:p>
            <a:pPr marL="0" indent="0" algn="just">
              <a:buNone/>
            </a:pPr>
            <a:r>
              <a:rPr lang="es-ES" sz="1800" dirty="0"/>
              <a:t>                                            </a:t>
            </a:r>
            <a:r>
              <a:rPr lang="es-ES" sz="1800" b="1" dirty="0">
                <a:solidFill>
                  <a:srgbClr val="FF0000"/>
                </a:solidFill>
              </a:rPr>
              <a:t>PEEP: 5 cmH</a:t>
            </a:r>
            <a:r>
              <a:rPr lang="es-ES" sz="1800" b="1" baseline="-25000" dirty="0">
                <a:solidFill>
                  <a:srgbClr val="FF0000"/>
                </a:solidFill>
              </a:rPr>
              <a:t>2</a:t>
            </a:r>
            <a:r>
              <a:rPr lang="es-ES" sz="1800" b="1" dirty="0">
                <a:solidFill>
                  <a:srgbClr val="FF0000"/>
                </a:solidFill>
              </a:rPr>
              <a:t>O</a:t>
            </a:r>
          </a:p>
          <a:p>
            <a:pPr marL="0" indent="0" algn="just">
              <a:buNone/>
            </a:pPr>
            <a:r>
              <a:rPr lang="es-ES" sz="1800" dirty="0"/>
              <a:t>                                            RR to etCO</a:t>
            </a:r>
            <a:r>
              <a:rPr lang="es-ES" sz="1800" baseline="-25000" dirty="0"/>
              <a:t>2</a:t>
            </a:r>
            <a:r>
              <a:rPr lang="es-ES" sz="1800" dirty="0"/>
              <a:t> 35-45 mmHg</a:t>
            </a:r>
          </a:p>
          <a:p>
            <a:pPr marL="0" indent="0" algn="just">
              <a:buNone/>
            </a:pPr>
            <a:r>
              <a:rPr lang="es-ES" sz="1800" dirty="0"/>
              <a:t>                                            Plateau pause: 10%         I:E= 1:2          </a:t>
            </a:r>
          </a:p>
          <a:p>
            <a:pPr marL="0" indent="0" algn="just">
              <a:buNone/>
            </a:pPr>
            <a:r>
              <a:rPr lang="es-ES" sz="1800" dirty="0">
                <a:latin typeface="ArialMT"/>
              </a:rPr>
              <a:t>* </a:t>
            </a:r>
            <a:r>
              <a:rPr lang="es-ES" sz="1800" dirty="0"/>
              <a:t> </a:t>
            </a:r>
            <a:r>
              <a:rPr lang="es-ES" sz="1800" dirty="0">
                <a:solidFill>
                  <a:srgbClr val="FF0000"/>
                </a:solidFill>
              </a:rPr>
              <a:t>If DP &gt; 12 cmH</a:t>
            </a:r>
            <a:r>
              <a:rPr lang="es-ES" sz="1800" baseline="-25000" dirty="0">
                <a:solidFill>
                  <a:srgbClr val="FF0000"/>
                </a:solidFill>
              </a:rPr>
              <a:t>2</a:t>
            </a:r>
            <a:r>
              <a:rPr lang="es-ES" sz="1800" dirty="0">
                <a:solidFill>
                  <a:srgbClr val="FF0000"/>
                </a:solidFill>
              </a:rPr>
              <a:t>O = decrease VT in 1 ml/kg steps until </a:t>
            </a:r>
            <a:r>
              <a:rPr lang="es-ES" sz="1700" dirty="0">
                <a:solidFill>
                  <a:srgbClr val="FF0000"/>
                </a:solidFill>
              </a:rPr>
              <a:t>DP </a:t>
            </a:r>
            <a:r>
              <a:rPr lang="en-US" sz="1700" dirty="0">
                <a:solidFill>
                  <a:srgbClr val="FF0000"/>
                </a:solidFill>
              </a:rPr>
              <a:t>≤</a:t>
            </a:r>
            <a:r>
              <a:rPr lang="es-ES" sz="1700" dirty="0">
                <a:solidFill>
                  <a:srgbClr val="FF0000"/>
                </a:solidFill>
              </a:rPr>
              <a:t> 12 </a:t>
            </a:r>
            <a:r>
              <a:rPr lang="es-ES" sz="1800" dirty="0">
                <a:solidFill>
                  <a:srgbClr val="FF0000"/>
                </a:solidFill>
              </a:rPr>
              <a:t>cmH</a:t>
            </a:r>
            <a:r>
              <a:rPr lang="es-ES" sz="1800" baseline="-25000" dirty="0">
                <a:solidFill>
                  <a:srgbClr val="FF0000"/>
                </a:solidFill>
              </a:rPr>
              <a:t>2</a:t>
            </a:r>
            <a:r>
              <a:rPr lang="es-ES" sz="1800" dirty="0">
                <a:solidFill>
                  <a:srgbClr val="FF0000"/>
                </a:solidFill>
              </a:rPr>
              <a:t>O</a:t>
            </a:r>
            <a:endParaRPr lang="es-ES" sz="18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s-ES" sz="1800" b="1" dirty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CDCD8220-56DB-BC49-BC90-463894F34BC5}"/>
              </a:ext>
            </a:extLst>
          </p:cNvPr>
          <p:cNvSpPr txBox="1">
            <a:spLocks/>
          </p:cNvSpPr>
          <p:nvPr/>
        </p:nvSpPr>
        <p:spPr>
          <a:xfrm>
            <a:off x="1758439" y="3266751"/>
            <a:ext cx="8675122" cy="788414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1800" b="1" dirty="0">
                <a:solidFill>
                  <a:srgbClr val="0070C0"/>
                </a:solidFill>
              </a:rPr>
              <a:t>Monitoring of lung condition </a:t>
            </a:r>
            <a:r>
              <a:rPr lang="es-ES" sz="1800" b="1" dirty="0">
                <a:solidFill>
                  <a:srgbClr val="FF0000"/>
                </a:solidFill>
              </a:rPr>
              <a:t>every 60 minutes</a:t>
            </a:r>
          </a:p>
          <a:p>
            <a:pPr marL="0" indent="0" algn="just">
              <a:buNone/>
            </a:pPr>
            <a:r>
              <a:rPr lang="es-ES" sz="1800" dirty="0"/>
              <a:t> FIO</a:t>
            </a:r>
            <a:r>
              <a:rPr lang="es-ES" sz="1800" baseline="-25000" dirty="0"/>
              <a:t>2</a:t>
            </a:r>
            <a:r>
              <a:rPr lang="es-ES" sz="1800" dirty="0"/>
              <a:t> = 0.21 (air-test) for 5 minutes or up to SpO</a:t>
            </a:r>
            <a:r>
              <a:rPr lang="es-ES" sz="1800" baseline="-25000" dirty="0"/>
              <a:t>2</a:t>
            </a:r>
            <a:r>
              <a:rPr lang="es-ES" sz="1800" dirty="0"/>
              <a:t> &lt; 97%                                             </a:t>
            </a:r>
            <a:endParaRPr lang="es-ES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28592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83594" y="1466694"/>
            <a:ext cx="8824812" cy="1157462"/>
          </a:xfrm>
          <a:ln w="19050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ES" sz="1800" b="1" dirty="0">
                <a:solidFill>
                  <a:srgbClr val="0070C0"/>
                </a:solidFill>
              </a:rPr>
              <a:t>General management</a:t>
            </a:r>
          </a:p>
          <a:p>
            <a:r>
              <a:rPr lang="es-ES" sz="1800" dirty="0"/>
              <a:t>All the patients will stay at PACU or ICU at least 6 hours</a:t>
            </a:r>
          </a:p>
          <a:p>
            <a:r>
              <a:rPr lang="es-ES" sz="1800" dirty="0">
                <a:solidFill>
                  <a:srgbClr val="FF0000"/>
                </a:solidFill>
              </a:rPr>
              <a:t>From extubation and during the first 15-30´ all the patients will be oxygenated with 0.4-0.6 FiO</a:t>
            </a:r>
            <a:r>
              <a:rPr lang="es-ES" sz="1800" baseline="-25000" dirty="0">
                <a:solidFill>
                  <a:srgbClr val="FF0000"/>
                </a:solidFill>
              </a:rPr>
              <a:t>2</a:t>
            </a:r>
            <a:endParaRPr lang="es-ES" sz="1800" dirty="0">
              <a:solidFill>
                <a:srgbClr val="FF0000"/>
              </a:solidFill>
            </a:endParaRPr>
          </a:p>
          <a:p>
            <a:endParaRPr lang="es-ES" sz="1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3944"/>
          </a:xfr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es-ES" sz="800" b="1" dirty="0">
                <a:solidFill>
                  <a:schemeClr val="bg1"/>
                </a:solidFill>
                <a:latin typeface="Arial-BoldMT"/>
              </a:rPr>
            </a:br>
            <a:r>
              <a:rPr lang="es-ES" sz="1800" b="1" dirty="0">
                <a:solidFill>
                  <a:schemeClr val="bg1"/>
                </a:solidFill>
                <a:latin typeface="Arial-BoldMT"/>
              </a:rPr>
              <a:t>POSTOPERATIVE ventilatory management</a:t>
            </a:r>
            <a:br>
              <a:rPr lang="es-ES" sz="1800" b="1" dirty="0">
                <a:solidFill>
                  <a:schemeClr val="bg1"/>
                </a:solidFill>
                <a:latin typeface="Arial-BoldMT"/>
              </a:rPr>
            </a:br>
            <a:r>
              <a:rPr lang="es-ES" sz="2100" b="1" dirty="0">
                <a:solidFill>
                  <a:schemeClr val="bg1"/>
                </a:solidFill>
                <a:latin typeface="Arial-BoldMT"/>
              </a:rPr>
              <a:t>STD-02 GROUP</a:t>
            </a:r>
            <a:endParaRPr lang="es-ES" sz="2100" dirty="0">
              <a:solidFill>
                <a:schemeClr val="bg1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5</a:t>
            </a:fld>
            <a:endParaRPr lang="es-ES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910971" y="3047953"/>
            <a:ext cx="10768084" cy="1842100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1800" i="1" dirty="0"/>
              <a:t>15-30 min after PACU/ICU admission an </a:t>
            </a:r>
            <a:r>
              <a:rPr lang="es-ES" sz="1800" b="1" i="1" dirty="0">
                <a:solidFill>
                  <a:srgbClr val="FF0000"/>
                </a:solidFill>
              </a:rPr>
              <a:t>Air-Test</a:t>
            </a:r>
            <a:r>
              <a:rPr lang="es-ES" sz="1800" i="1" dirty="0"/>
              <a:t> (breathing room-air for 5 minutes) will be performed</a:t>
            </a:r>
            <a:endParaRPr lang="es-ES" sz="2000" b="1" dirty="0"/>
          </a:p>
          <a:p>
            <a:pPr marL="0" indent="0" algn="ctr">
              <a:buNone/>
            </a:pPr>
            <a:r>
              <a:rPr lang="de-DE" sz="2000" dirty="0"/>
              <a:t>Ventury mask with 0.4 FIO</a:t>
            </a:r>
            <a:r>
              <a:rPr lang="de-DE" sz="2000" baseline="-25000" dirty="0"/>
              <a:t>2</a:t>
            </a:r>
            <a:r>
              <a:rPr lang="de-DE" sz="2000" dirty="0"/>
              <a:t> </a:t>
            </a:r>
            <a:r>
              <a:rPr lang="es-ES_tradnl" sz="2000" dirty="0"/>
              <a:t>during 6 hours.</a:t>
            </a:r>
            <a:r>
              <a:rPr lang="es-ES" sz="1600" b="1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es-ES" sz="1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sz="1600" b="1" i="1" dirty="0">
                <a:solidFill>
                  <a:srgbClr val="FF0000"/>
                </a:solidFill>
              </a:rPr>
              <a:t>If SpO</a:t>
            </a:r>
            <a:r>
              <a:rPr lang="es-ES" sz="1600" b="1" i="1" baseline="-25000" dirty="0">
                <a:solidFill>
                  <a:srgbClr val="FF0000"/>
                </a:solidFill>
              </a:rPr>
              <a:t>2 </a:t>
            </a:r>
            <a:r>
              <a:rPr lang="es-ES" sz="1600" b="1" i="1" dirty="0">
                <a:solidFill>
                  <a:srgbClr val="FF0000"/>
                </a:solidFill>
              </a:rPr>
              <a:t>&lt;92% postoperative rescue maneuvers will be initiated (See protocolo)</a:t>
            </a:r>
          </a:p>
          <a:p>
            <a:pPr marL="0" indent="0" algn="ctr">
              <a:buNone/>
            </a:pPr>
            <a:r>
              <a:rPr lang="es-ES" sz="1600" b="1" dirty="0">
                <a:solidFill>
                  <a:srgbClr val="FF0000"/>
                </a:solidFill>
              </a:rPr>
              <a:t> </a:t>
            </a:r>
            <a:endParaRPr lang="es-ES" sz="20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86683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6</a:t>
            </a:fld>
            <a:endParaRPr lang="es-ES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1"/>
            <a:ext cx="12192000" cy="643944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1800" b="1" dirty="0">
                <a:solidFill>
                  <a:schemeClr val="bg1"/>
                </a:solidFill>
                <a:latin typeface="Arial-BoldMT"/>
              </a:rPr>
              <a:t>INTRAOPERATIVE ventilatory management</a:t>
            </a:r>
          </a:p>
          <a:p>
            <a:pPr algn="ctr"/>
            <a:endParaRPr lang="es-ES" sz="1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2100" b="1" dirty="0">
                <a:solidFill>
                  <a:schemeClr val="bg1"/>
                </a:solidFill>
                <a:latin typeface="Arial-BoldMT"/>
              </a:rPr>
              <a:t>iOLA-iHFNT GROUP</a:t>
            </a:r>
            <a:endParaRPr lang="es-ES" sz="2100" dirty="0">
              <a:solidFill>
                <a:schemeClr val="bg1"/>
              </a:solidFill>
            </a:endParaRP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758439" y="4842607"/>
            <a:ext cx="8675122" cy="176256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s-ES_tradnl" sz="1600" b="1" dirty="0">
                <a:solidFill>
                  <a:srgbClr val="0070C0"/>
                </a:solidFill>
              </a:rPr>
              <a:t>Rescue maneuver if SpO</a:t>
            </a:r>
            <a:r>
              <a:rPr lang="es-ES_tradnl" sz="1600" b="1" baseline="-25000" dirty="0">
                <a:solidFill>
                  <a:srgbClr val="0070C0"/>
                </a:solidFill>
              </a:rPr>
              <a:t>2 </a:t>
            </a:r>
            <a:r>
              <a:rPr lang="es-ES_tradnl" sz="1600" b="1" dirty="0">
                <a:solidFill>
                  <a:srgbClr val="0070C0"/>
                </a:solidFill>
              </a:rPr>
              <a:t>&lt;92%.</a:t>
            </a:r>
            <a:endParaRPr lang="es-ES" sz="1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ES" sz="1600" b="1" dirty="0">
                <a:solidFill>
                  <a:srgbClr val="000000"/>
                </a:solidFill>
              </a:rPr>
              <a:t>Rescue Maneuvers</a:t>
            </a:r>
            <a:r>
              <a:rPr lang="es-ES" sz="1600" dirty="0"/>
              <a:t> *</a:t>
            </a:r>
            <a:endParaRPr lang="es-ES" sz="1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sz="1600" dirty="0">
                <a:solidFill>
                  <a:srgbClr val="000000"/>
                </a:solidFill>
              </a:rPr>
              <a:t>1. </a:t>
            </a:r>
            <a:r>
              <a:rPr lang="es-ES" sz="1600" b="1" dirty="0">
                <a:solidFill>
                  <a:srgbClr val="FF0000"/>
                </a:solidFill>
              </a:rPr>
              <a:t>RECRUITMENT MANEUVER B + PEEP SETTING B (see template)</a:t>
            </a:r>
            <a:endParaRPr lang="es-ES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sz="1600" dirty="0">
                <a:solidFill>
                  <a:srgbClr val="000000"/>
                </a:solidFill>
              </a:rPr>
              <a:t>2. Increase FIO</a:t>
            </a:r>
            <a:r>
              <a:rPr lang="es-ES" sz="1600" baseline="-25000" dirty="0">
                <a:solidFill>
                  <a:srgbClr val="000000"/>
                </a:solidFill>
              </a:rPr>
              <a:t>2</a:t>
            </a:r>
            <a:r>
              <a:rPr lang="es-ES" sz="1600" dirty="0">
                <a:solidFill>
                  <a:srgbClr val="000000"/>
                </a:solidFill>
              </a:rPr>
              <a:t> in 0.1 steps</a:t>
            </a:r>
          </a:p>
          <a:p>
            <a:pPr marL="0" indent="0">
              <a:buNone/>
            </a:pPr>
            <a:r>
              <a:rPr lang="es-ES" sz="1600" dirty="0">
                <a:solidFill>
                  <a:srgbClr val="FF0000"/>
                </a:solidFill>
              </a:rPr>
              <a:t>* </a:t>
            </a:r>
            <a:r>
              <a:rPr lang="es-ES_tradnl" sz="1600" dirty="0">
                <a:solidFill>
                  <a:srgbClr val="FF0000"/>
                </a:solidFill>
              </a:rPr>
              <a:t>The change from one level to another is made if the SpO</a:t>
            </a:r>
            <a:r>
              <a:rPr lang="es-ES_tradnl" sz="1600" baseline="-25000" dirty="0">
                <a:solidFill>
                  <a:srgbClr val="FF0000"/>
                </a:solidFill>
              </a:rPr>
              <a:t>2</a:t>
            </a:r>
            <a:r>
              <a:rPr lang="es-ES_tradnl" sz="1600" dirty="0">
                <a:solidFill>
                  <a:srgbClr val="FF0000"/>
                </a:solidFill>
              </a:rPr>
              <a:t> persists &lt; 92%</a:t>
            </a:r>
            <a:endParaRPr lang="es-ES" sz="1600" b="1" dirty="0">
              <a:solidFill>
                <a:srgbClr val="FF0000"/>
              </a:solidFill>
            </a:endParaRP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-162339" y="6193662"/>
            <a:ext cx="11900170" cy="205565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endParaRPr lang="es-ES_tradnl" b="1" dirty="0"/>
          </a:p>
          <a:p>
            <a:pPr marL="457200" lvl="1" indent="0" algn="ctr">
              <a:buNone/>
            </a:pPr>
            <a:r>
              <a:rPr lang="es-ES" sz="1800" dirty="0"/>
              <a:t>Extubation maintaning the level of  PEEP/CPAP</a:t>
            </a:r>
          </a:p>
          <a:p>
            <a:pPr algn="ctr"/>
            <a:endParaRPr lang="es-ES" sz="1600" b="1" dirty="0"/>
          </a:p>
          <a:p>
            <a:pPr algn="ctr"/>
            <a:endParaRPr lang="es-ES" sz="1600" b="1" dirty="0"/>
          </a:p>
          <a:p>
            <a:pPr algn="ctr"/>
            <a:endParaRPr lang="es-ES" sz="1600" b="1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es-ES" sz="1400" b="1" dirty="0"/>
          </a:p>
          <a:p>
            <a:pPr lvl="1" algn="ctr"/>
            <a:endParaRPr lang="es-ES" sz="1200" b="1" dirty="0"/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BF5355B9-4377-0849-89B9-003B9E67C9CB}"/>
              </a:ext>
            </a:extLst>
          </p:cNvPr>
          <p:cNvSpPr txBox="1">
            <a:spLocks/>
          </p:cNvSpPr>
          <p:nvPr/>
        </p:nvSpPr>
        <p:spPr>
          <a:xfrm>
            <a:off x="1758439" y="736574"/>
            <a:ext cx="8675122" cy="2294606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1700" b="1" dirty="0">
                <a:solidFill>
                  <a:srgbClr val="0070C0"/>
                </a:solidFill>
              </a:rPr>
              <a:t>General Ventilatory Management</a:t>
            </a:r>
          </a:p>
          <a:p>
            <a:pPr marL="0" indent="0" algn="just">
              <a:buNone/>
            </a:pPr>
            <a:r>
              <a:rPr lang="es-ES" sz="1700" b="1" dirty="0">
                <a:solidFill>
                  <a:srgbClr val="0070C0"/>
                </a:solidFill>
              </a:rPr>
              <a:t>VENTILATORY SETTING: </a:t>
            </a:r>
            <a:r>
              <a:rPr lang="es-ES" sz="1700" dirty="0"/>
              <a:t>VT = 8 ml/Kg </a:t>
            </a:r>
            <a:r>
              <a:rPr lang="es-ES" sz="1700" b="1" dirty="0"/>
              <a:t>ideal body weight </a:t>
            </a:r>
            <a:r>
              <a:rPr lang="es-ES" sz="1700" dirty="0"/>
              <a:t>* </a:t>
            </a:r>
            <a:endParaRPr lang="es-ES" sz="1700" b="1" dirty="0"/>
          </a:p>
          <a:p>
            <a:pPr marL="0" indent="0" algn="just">
              <a:buNone/>
            </a:pPr>
            <a:r>
              <a:rPr lang="es-ES" sz="1700" dirty="0"/>
              <a:t>                                            FIO</a:t>
            </a:r>
            <a:r>
              <a:rPr lang="es-ES" sz="1700" baseline="-25000" dirty="0"/>
              <a:t>2</a:t>
            </a:r>
            <a:r>
              <a:rPr lang="es-ES" sz="1700" dirty="0"/>
              <a:t> = 0.4                                             </a:t>
            </a:r>
          </a:p>
          <a:p>
            <a:pPr marL="0" indent="0" algn="just">
              <a:buNone/>
            </a:pPr>
            <a:r>
              <a:rPr lang="es-ES" sz="1700" dirty="0"/>
              <a:t>                          </a:t>
            </a:r>
            <a:r>
              <a:rPr lang="es-ES" sz="1700" b="1" dirty="0">
                <a:solidFill>
                  <a:srgbClr val="FF0000"/>
                </a:solidFill>
              </a:rPr>
              <a:t>RECRUITMENT MANEUVER A + PEEP SETTING A (see template)</a:t>
            </a:r>
          </a:p>
          <a:p>
            <a:pPr marL="0" indent="0" algn="just">
              <a:buNone/>
            </a:pPr>
            <a:r>
              <a:rPr lang="es-ES" sz="1700" dirty="0"/>
              <a:t>                                            RR to etCO</a:t>
            </a:r>
            <a:r>
              <a:rPr lang="es-ES" sz="1700" baseline="-25000" dirty="0"/>
              <a:t>2</a:t>
            </a:r>
            <a:r>
              <a:rPr lang="es-ES" sz="1700" dirty="0"/>
              <a:t> 35-45 mmHg</a:t>
            </a:r>
          </a:p>
          <a:p>
            <a:pPr marL="0" indent="0" algn="just">
              <a:buNone/>
            </a:pPr>
            <a:r>
              <a:rPr lang="es-ES" sz="1700" dirty="0"/>
              <a:t>                                            Plateau pause: 10%         I:E= 1:2          </a:t>
            </a:r>
          </a:p>
          <a:p>
            <a:pPr marL="0" indent="0" algn="just">
              <a:buNone/>
            </a:pPr>
            <a:r>
              <a:rPr lang="es-ES" sz="1700" dirty="0"/>
              <a:t>*  </a:t>
            </a:r>
            <a:r>
              <a:rPr lang="es-ES" sz="1700" dirty="0">
                <a:solidFill>
                  <a:srgbClr val="FF0000"/>
                </a:solidFill>
              </a:rPr>
              <a:t>If DP &gt; 12 cmH</a:t>
            </a:r>
            <a:r>
              <a:rPr lang="es-ES" sz="1700" baseline="-25000" dirty="0">
                <a:solidFill>
                  <a:srgbClr val="FF0000"/>
                </a:solidFill>
              </a:rPr>
              <a:t>2</a:t>
            </a:r>
            <a:r>
              <a:rPr lang="es-ES" sz="1700" dirty="0">
                <a:solidFill>
                  <a:srgbClr val="FF0000"/>
                </a:solidFill>
              </a:rPr>
              <a:t>O = decrease VT in 1 ml/kg steps until DP </a:t>
            </a:r>
            <a:r>
              <a:rPr lang="en-US" sz="1700" dirty="0">
                <a:solidFill>
                  <a:srgbClr val="FF0000"/>
                </a:solidFill>
              </a:rPr>
              <a:t>≤</a:t>
            </a:r>
            <a:r>
              <a:rPr lang="es-ES" sz="1700" dirty="0">
                <a:solidFill>
                  <a:srgbClr val="FF0000"/>
                </a:solidFill>
              </a:rPr>
              <a:t> 12 cmH</a:t>
            </a:r>
            <a:r>
              <a:rPr lang="es-ES" sz="1700" baseline="-25000" dirty="0">
                <a:solidFill>
                  <a:srgbClr val="FF0000"/>
                </a:solidFill>
              </a:rPr>
              <a:t>2</a:t>
            </a:r>
            <a:r>
              <a:rPr lang="es-ES" sz="1700" dirty="0">
                <a:solidFill>
                  <a:srgbClr val="FF0000"/>
                </a:solidFill>
              </a:rPr>
              <a:t>O</a:t>
            </a:r>
            <a:endParaRPr lang="es-ES" sz="17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s-ES" sz="1800" b="1" dirty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CDCD8220-56DB-BC49-BC90-463894F34BC5}"/>
              </a:ext>
            </a:extLst>
          </p:cNvPr>
          <p:cNvSpPr txBox="1">
            <a:spLocks/>
          </p:cNvSpPr>
          <p:nvPr/>
        </p:nvSpPr>
        <p:spPr>
          <a:xfrm>
            <a:off x="1758439" y="3120979"/>
            <a:ext cx="8675122" cy="788414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1600" b="1" dirty="0">
                <a:solidFill>
                  <a:srgbClr val="0070C0"/>
                </a:solidFill>
              </a:rPr>
              <a:t>Monitoring of lung condition </a:t>
            </a:r>
            <a:r>
              <a:rPr lang="es-ES" sz="1600" b="1" dirty="0">
                <a:solidFill>
                  <a:srgbClr val="FF0000"/>
                </a:solidFill>
              </a:rPr>
              <a:t>every 60 minutes</a:t>
            </a:r>
          </a:p>
          <a:p>
            <a:pPr marL="0" indent="0" algn="just">
              <a:buNone/>
            </a:pPr>
            <a:r>
              <a:rPr lang="es-ES" sz="1600" dirty="0"/>
              <a:t> FIO</a:t>
            </a:r>
            <a:r>
              <a:rPr lang="es-ES" sz="1600" baseline="-25000" dirty="0"/>
              <a:t>2</a:t>
            </a:r>
            <a:r>
              <a:rPr lang="es-ES" sz="1600" dirty="0"/>
              <a:t> = 0.21 (air-test) for 5 minutes or up to SpO</a:t>
            </a:r>
            <a:r>
              <a:rPr lang="es-ES" sz="1600" baseline="-25000" dirty="0"/>
              <a:t>2</a:t>
            </a:r>
            <a:r>
              <a:rPr lang="es-ES" sz="1600" dirty="0"/>
              <a:t> &lt; 97%                                             </a:t>
            </a:r>
            <a:endParaRPr lang="es-ES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03E2FA74-4FB1-9549-A58B-53D25D6383D6}"/>
              </a:ext>
            </a:extLst>
          </p:cNvPr>
          <p:cNvSpPr txBox="1">
            <a:spLocks/>
          </p:cNvSpPr>
          <p:nvPr/>
        </p:nvSpPr>
        <p:spPr>
          <a:xfrm>
            <a:off x="1758439" y="3976180"/>
            <a:ext cx="8675122" cy="788414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1600" b="1" dirty="0">
                <a:solidFill>
                  <a:srgbClr val="0070C0"/>
                </a:solidFill>
              </a:rPr>
              <a:t>Positive air-test (SpO</a:t>
            </a:r>
            <a:r>
              <a:rPr lang="es-ES" sz="1600" b="1" baseline="-25000" dirty="0">
                <a:solidFill>
                  <a:srgbClr val="0070C0"/>
                </a:solidFill>
              </a:rPr>
              <a:t>2</a:t>
            </a:r>
            <a:r>
              <a:rPr lang="es-ES" sz="1600" b="1" dirty="0">
                <a:solidFill>
                  <a:srgbClr val="0070C0"/>
                </a:solidFill>
              </a:rPr>
              <a:t> &lt;97 while breathing 0.21 FIO</a:t>
            </a:r>
            <a:r>
              <a:rPr lang="es-ES" sz="1600" b="1" baseline="-25000" dirty="0">
                <a:solidFill>
                  <a:srgbClr val="0070C0"/>
                </a:solidFill>
              </a:rPr>
              <a:t>2)</a:t>
            </a:r>
            <a:endParaRPr lang="es-ES" sz="16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" sz="1600" dirty="0"/>
              <a:t> </a:t>
            </a:r>
            <a:r>
              <a:rPr lang="es-ES" sz="1600" b="1" dirty="0">
                <a:solidFill>
                  <a:srgbClr val="FF0000"/>
                </a:solidFill>
              </a:rPr>
              <a:t>                             RECRUITMENT MANEUVER A + PEEP SETTING A (see template)</a:t>
            </a:r>
          </a:p>
          <a:p>
            <a:pPr marL="0" indent="0" algn="just">
              <a:buNone/>
            </a:pPr>
            <a:endParaRPr lang="es-ES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44448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1713247-E94B-6B41-97BD-AD45667434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791" y="1481317"/>
            <a:ext cx="7924524" cy="451933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7883431" y="5717594"/>
            <a:ext cx="339506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900" dirty="0">
                <a:solidFill>
                  <a:srgbClr val="FF0000"/>
                </a:solidFill>
              </a:rPr>
              <a:t>IF highest Cdyn appear with different PEEP values, select PEEP of lowest driving pressure (Pplat </a:t>
            </a:r>
            <a:r>
              <a:rPr lang="mr-IN" sz="900" dirty="0">
                <a:solidFill>
                  <a:srgbClr val="FF0000"/>
                </a:solidFill>
              </a:rPr>
              <a:t>–</a:t>
            </a:r>
            <a:r>
              <a:rPr lang="es-ES" sz="900" dirty="0">
                <a:solidFill>
                  <a:srgbClr val="FF0000"/>
                </a:solidFill>
              </a:rPr>
              <a:t>PEEP)</a:t>
            </a:r>
          </a:p>
          <a:p>
            <a:pPr lvl="0"/>
            <a:r>
              <a:rPr lang="es-ES" sz="900" dirty="0">
                <a:solidFill>
                  <a:srgbClr val="FF0000"/>
                </a:solidFill>
              </a:rPr>
              <a:t>IF Airway despresurization: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FF0000"/>
                </a:solidFill>
              </a:rPr>
              <a:t>New RM and same PEEP level.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728870" y="703505"/>
            <a:ext cx="4876800" cy="6001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Clinical conditions for the RM 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ES" sz="1100" b="1" dirty="0"/>
              <a:t>   </a:t>
            </a:r>
            <a:r>
              <a:rPr lang="es-ES" sz="1100" dirty="0"/>
              <a:t>MAP &gt;70 mmHg and or CI &gt;2,5 ml/min/m</a:t>
            </a:r>
            <a:r>
              <a:rPr lang="es-ES" sz="1100" baseline="30000" dirty="0"/>
              <a:t>2</a:t>
            </a:r>
            <a:r>
              <a:rPr lang="es-ES" sz="11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Adequate neuromuscular block with 0 of 4 (TOF).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277735" y="703505"/>
            <a:ext cx="5320854" cy="6001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If CI or MAP &gt;50% during the RM:</a:t>
            </a:r>
          </a:p>
          <a:p>
            <a:pPr algn="ctr"/>
            <a:r>
              <a:rPr lang="es-ES" sz="1100" dirty="0"/>
              <a:t>Stop the RM and administer 5-15 mg de Ephedrine or 0,05-0,15 mg of phenilephrine. </a:t>
            </a:r>
          </a:p>
          <a:p>
            <a:pPr algn="ctr"/>
            <a:r>
              <a:rPr lang="es-ES" sz="1100" dirty="0"/>
              <a:t>Thereafter re-start de RM. </a:t>
            </a:r>
          </a:p>
        </p:txBody>
      </p:sp>
      <p:cxnSp>
        <p:nvCxnSpPr>
          <p:cNvPr id="30" name="Conector recto 29"/>
          <p:cNvCxnSpPr/>
          <p:nvPr/>
        </p:nvCxnSpPr>
        <p:spPr>
          <a:xfrm>
            <a:off x="6677079" y="5448334"/>
            <a:ext cx="0" cy="7736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>
            <a:off x="6664663" y="6221989"/>
            <a:ext cx="1173334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938162" y="6455335"/>
            <a:ext cx="2743200" cy="365125"/>
          </a:xfrm>
        </p:spPr>
        <p:txBody>
          <a:bodyPr/>
          <a:lstStyle/>
          <a:p>
            <a:fld id="{C6CF4818-9592-476C-9460-0C1A6DCBBE5D}" type="slidenum">
              <a:rPr lang="es-ES" b="1" smtClean="0">
                <a:solidFill>
                  <a:schemeClr val="tx1"/>
                </a:solidFill>
              </a:rPr>
              <a:t>7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1" name="Título 1"/>
          <p:cNvSpPr txBox="1">
            <a:spLocks/>
          </p:cNvSpPr>
          <p:nvPr/>
        </p:nvSpPr>
        <p:spPr>
          <a:xfrm>
            <a:off x="0" y="1"/>
            <a:ext cx="12192000" cy="525856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</a:rPr>
              <a:t>RECRUITMENT MANEUVER A + PEEP SETTING A</a:t>
            </a:r>
            <a:endParaRPr lang="es-E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4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919F133-45B2-3746-B4AB-79133F278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81317"/>
            <a:ext cx="8185426" cy="460430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7883431" y="5717594"/>
            <a:ext cx="339506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900" dirty="0">
                <a:solidFill>
                  <a:srgbClr val="FF0000"/>
                </a:solidFill>
              </a:rPr>
              <a:t>IF highest Cdyn appear with different PEEP values, select PEEP of lowest driving pressure (Pplat </a:t>
            </a:r>
            <a:r>
              <a:rPr lang="mr-IN" sz="900" dirty="0">
                <a:solidFill>
                  <a:srgbClr val="FF0000"/>
                </a:solidFill>
              </a:rPr>
              <a:t>–</a:t>
            </a:r>
            <a:r>
              <a:rPr lang="es-ES" sz="900" dirty="0">
                <a:solidFill>
                  <a:srgbClr val="FF0000"/>
                </a:solidFill>
              </a:rPr>
              <a:t>PEEP)</a:t>
            </a:r>
          </a:p>
          <a:p>
            <a:pPr lvl="0"/>
            <a:r>
              <a:rPr lang="es-ES" sz="900" dirty="0">
                <a:solidFill>
                  <a:srgbClr val="FF0000"/>
                </a:solidFill>
              </a:rPr>
              <a:t>IF Airway despresurization: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rgbClr val="FF0000"/>
                </a:solidFill>
              </a:rPr>
              <a:t>New RM and same PEEP level.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728870" y="703505"/>
            <a:ext cx="4876800" cy="6001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Clinical conditions for the RM 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ES" sz="1100" b="1" dirty="0"/>
              <a:t>   </a:t>
            </a:r>
            <a:r>
              <a:rPr lang="es-ES" sz="1100" dirty="0"/>
              <a:t>MAP &gt;70 mmHg and or CI &gt;2,5 ml/min/m</a:t>
            </a:r>
            <a:r>
              <a:rPr lang="es-ES" sz="1100" baseline="30000" dirty="0"/>
              <a:t>2</a:t>
            </a:r>
            <a:r>
              <a:rPr lang="es-ES" sz="11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Adequate neuromuscular block with 0 of 4 (TOF).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277735" y="703505"/>
            <a:ext cx="5320854" cy="6001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If CI or MAP &gt;50% during the RM:</a:t>
            </a:r>
          </a:p>
          <a:p>
            <a:pPr algn="ctr"/>
            <a:r>
              <a:rPr lang="es-ES" sz="1100" dirty="0"/>
              <a:t>Stop the RM and administer 5-15 mg de Ephedrine or 0,05-0,15 mg of phenilephrine. </a:t>
            </a:r>
          </a:p>
          <a:p>
            <a:pPr algn="ctr"/>
            <a:r>
              <a:rPr lang="es-ES" sz="1100" dirty="0"/>
              <a:t>Thereafter re-start de RM. </a:t>
            </a:r>
          </a:p>
        </p:txBody>
      </p:sp>
      <p:cxnSp>
        <p:nvCxnSpPr>
          <p:cNvPr id="30" name="Conector recto 29"/>
          <p:cNvCxnSpPr/>
          <p:nvPr/>
        </p:nvCxnSpPr>
        <p:spPr>
          <a:xfrm>
            <a:off x="6677079" y="5448334"/>
            <a:ext cx="0" cy="7736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>
            <a:off x="6664663" y="6221989"/>
            <a:ext cx="1173334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938162" y="6455335"/>
            <a:ext cx="2743200" cy="365125"/>
          </a:xfrm>
        </p:spPr>
        <p:txBody>
          <a:bodyPr/>
          <a:lstStyle/>
          <a:p>
            <a:fld id="{C6CF4818-9592-476C-9460-0C1A6DCBBE5D}" type="slidenum">
              <a:rPr lang="es-ES" b="1" smtClean="0">
                <a:solidFill>
                  <a:schemeClr val="tx1"/>
                </a:solidFill>
              </a:rPr>
              <a:t>8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1" name="Título 1"/>
          <p:cNvSpPr txBox="1">
            <a:spLocks/>
          </p:cNvSpPr>
          <p:nvPr/>
        </p:nvSpPr>
        <p:spPr>
          <a:xfrm>
            <a:off x="0" y="1"/>
            <a:ext cx="12192000" cy="525856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800" b="1" dirty="0">
              <a:solidFill>
                <a:schemeClr val="bg1"/>
              </a:solidFill>
              <a:latin typeface="Arial-BoldMT"/>
            </a:endParaRPr>
          </a:p>
          <a:p>
            <a:pPr algn="ctr"/>
            <a:r>
              <a:rPr lang="es-ES" sz="2000" b="1" dirty="0">
                <a:solidFill>
                  <a:schemeClr val="bg1"/>
                </a:solidFill>
              </a:rPr>
              <a:t>RECRUITMENT MANEUVER B + PEEP SETTING B</a:t>
            </a:r>
            <a:endParaRPr lang="es-E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1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66455" y="871635"/>
            <a:ext cx="8848536" cy="1157462"/>
          </a:xfrm>
          <a:ln w="19050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ES" sz="1800" b="1" dirty="0">
                <a:solidFill>
                  <a:srgbClr val="0070C0"/>
                </a:solidFill>
              </a:rPr>
              <a:t>General management</a:t>
            </a:r>
          </a:p>
          <a:p>
            <a:r>
              <a:rPr lang="es-ES" sz="1800" dirty="0"/>
              <a:t>All the patients will stay at PACU or ICU at least 6 hours</a:t>
            </a:r>
          </a:p>
          <a:p>
            <a:r>
              <a:rPr lang="es-ES" sz="1800" dirty="0">
                <a:solidFill>
                  <a:srgbClr val="FF0000"/>
                </a:solidFill>
              </a:rPr>
              <a:t>From extubation and during the first 15-30´ all the patients will be oxygenated with 0.4-0.6 FiO</a:t>
            </a:r>
            <a:r>
              <a:rPr lang="es-ES" sz="1800" baseline="-25000" dirty="0">
                <a:solidFill>
                  <a:srgbClr val="FF0000"/>
                </a:solidFill>
              </a:rPr>
              <a:t>2</a:t>
            </a:r>
            <a:endParaRPr lang="es-ES" sz="1800" dirty="0">
              <a:solidFill>
                <a:srgbClr val="FF0000"/>
              </a:solidFill>
            </a:endParaRPr>
          </a:p>
          <a:p>
            <a:endParaRPr lang="es-ES" sz="180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4818-9592-476C-9460-0C1A6DCBBE5D}" type="slidenum">
              <a:rPr lang="es-ES" smtClean="0"/>
              <a:t>9</a:t>
            </a:fld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2566228" y="5892581"/>
            <a:ext cx="9112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rgbClr val="FF0000"/>
                </a:solidFill>
              </a:rPr>
              <a:t>If SpO</a:t>
            </a:r>
            <a:r>
              <a:rPr lang="es-ES" b="1" i="1" baseline="-25000" dirty="0">
                <a:solidFill>
                  <a:srgbClr val="FF0000"/>
                </a:solidFill>
              </a:rPr>
              <a:t>2 </a:t>
            </a:r>
            <a:r>
              <a:rPr lang="es-ES" b="1" i="1" dirty="0">
                <a:solidFill>
                  <a:srgbClr val="FF0000"/>
                </a:solidFill>
              </a:rPr>
              <a:t>&lt;92% postoperative rescue maneuvers will be initiated (See protocolo)</a:t>
            </a:r>
          </a:p>
          <a:p>
            <a:endParaRPr lang="es-ES_tradnl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910971" y="2425100"/>
            <a:ext cx="10768084" cy="3168747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sz="1800" i="1" dirty="0"/>
              <a:t>15-30 min after PACU/ICU admission an </a:t>
            </a:r>
            <a:r>
              <a:rPr lang="es-ES" sz="1800" b="1" i="1" dirty="0">
                <a:solidFill>
                  <a:srgbClr val="FF0000"/>
                </a:solidFill>
              </a:rPr>
              <a:t>Air-Test</a:t>
            </a:r>
            <a:r>
              <a:rPr lang="es-ES" sz="1800" i="1" dirty="0"/>
              <a:t> (breathing room-air for 5 minutes) will be performed *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s-ES" sz="1800" i="1" dirty="0"/>
          </a:p>
          <a:p>
            <a:pPr marL="0" indent="0" algn="ctr">
              <a:buNone/>
            </a:pPr>
            <a:r>
              <a:rPr lang="es-ES" sz="1900" b="1" dirty="0">
                <a:solidFill>
                  <a:srgbClr val="FF0000"/>
                </a:solidFill>
              </a:rPr>
              <a:t>Positive Air-test </a:t>
            </a:r>
            <a:r>
              <a:rPr lang="es-ES" sz="1900" dirty="0"/>
              <a:t>= High-flow nasal cannula with a flow rate of </a:t>
            </a:r>
            <a:r>
              <a:rPr lang="de-DE" sz="2000" u="sng" dirty="0"/>
              <a:t>≥ 50 lpm</a:t>
            </a:r>
            <a:r>
              <a:rPr lang="es-ES" sz="1900" dirty="0"/>
              <a:t> FIO</a:t>
            </a:r>
            <a:r>
              <a:rPr lang="es-ES" sz="1900" baseline="-25000" dirty="0"/>
              <a:t>2</a:t>
            </a:r>
            <a:r>
              <a:rPr lang="es-ES" sz="1900" dirty="0"/>
              <a:t> </a:t>
            </a:r>
            <a:r>
              <a:rPr lang="de-DE" sz="1800" dirty="0"/>
              <a:t>with 0.4 FIO</a:t>
            </a:r>
            <a:r>
              <a:rPr lang="de-DE" sz="1800" baseline="-25000" dirty="0"/>
              <a:t>2</a:t>
            </a:r>
            <a:r>
              <a:rPr lang="de-DE" sz="1800" dirty="0"/>
              <a:t> </a:t>
            </a:r>
            <a:r>
              <a:rPr lang="es-ES_tradnl" sz="1800" dirty="0"/>
              <a:t>during 6 hours.</a:t>
            </a:r>
            <a:r>
              <a:rPr lang="es-ES" sz="1400" b="1" dirty="0">
                <a:solidFill>
                  <a:srgbClr val="FF0000"/>
                </a:solidFill>
              </a:rPr>
              <a:t>  </a:t>
            </a:r>
            <a:endParaRPr lang="es-ES" sz="18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_tradnl" sz="1900" b="1" dirty="0">
                <a:solidFill>
                  <a:srgbClr val="FF0000"/>
                </a:solidFill>
              </a:rPr>
              <a:t>Negative Air-test </a:t>
            </a:r>
            <a:r>
              <a:rPr lang="es-ES_tradnl" sz="1900" dirty="0"/>
              <a:t>= </a:t>
            </a:r>
            <a:r>
              <a:rPr lang="de-DE" sz="1800" dirty="0"/>
              <a:t>Ventury mask with 0.4 FIO</a:t>
            </a:r>
            <a:r>
              <a:rPr lang="de-DE" sz="1800" baseline="-25000" dirty="0"/>
              <a:t>2</a:t>
            </a:r>
            <a:r>
              <a:rPr lang="de-DE" sz="1800" dirty="0"/>
              <a:t> </a:t>
            </a:r>
            <a:r>
              <a:rPr lang="es-ES_tradnl" sz="1800" dirty="0"/>
              <a:t>during 6 hours.</a:t>
            </a:r>
            <a:r>
              <a:rPr lang="es-ES" sz="1400" b="1" dirty="0">
                <a:solidFill>
                  <a:srgbClr val="FF0000"/>
                </a:solidFill>
              </a:rPr>
              <a:t>  </a:t>
            </a:r>
          </a:p>
          <a:p>
            <a:pPr marL="0" indent="0" algn="ctr">
              <a:buNone/>
            </a:pPr>
            <a:endParaRPr lang="es-ES" sz="14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s-ES" sz="14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1500" i="1" dirty="0"/>
              <a:t>*</a:t>
            </a:r>
            <a:r>
              <a:rPr lang="en-US" sz="1500" i="1" dirty="0"/>
              <a:t> To perform the Air-Test, the patient must meet a series of requirements:</a:t>
            </a:r>
            <a:endParaRPr lang="es-ES" sz="1500" i="1" dirty="0"/>
          </a:p>
          <a:p>
            <a:pPr marL="0" indent="0">
              <a:buNone/>
            </a:pPr>
            <a:r>
              <a:rPr lang="en-US" sz="1500" i="1" dirty="0"/>
              <a:t>1. Collaborative capacity with CGS&gt; 13.</a:t>
            </a:r>
            <a:endParaRPr lang="es-ES" sz="1500" i="1" dirty="0"/>
          </a:p>
          <a:p>
            <a:pPr marL="0" indent="0">
              <a:buNone/>
            </a:pPr>
            <a:r>
              <a:rPr lang="en-US" sz="1500" i="1" dirty="0"/>
              <a:t>2. Richmond test score between -1 and +1.</a:t>
            </a:r>
            <a:endParaRPr lang="es-ES" sz="1500" i="1" dirty="0"/>
          </a:p>
          <a:p>
            <a:pPr marL="0" indent="0">
              <a:buNone/>
            </a:pPr>
            <a:r>
              <a:rPr lang="en-US" sz="1500" i="1" dirty="0"/>
              <a:t>3. VAS &lt;4.</a:t>
            </a:r>
            <a:endParaRPr lang="es-ES" sz="1500" i="1" dirty="0"/>
          </a:p>
          <a:p>
            <a:pPr marL="0" indent="0" algn="just">
              <a:buNone/>
            </a:pPr>
            <a:endParaRPr lang="es-ES" sz="1800" b="1" i="1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s-ES" sz="2000" b="1" dirty="0"/>
          </a:p>
          <a:p>
            <a:pPr algn="ctr"/>
            <a:endParaRPr lang="es-ES" sz="1800" dirty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D3D53613-9E85-3847-851C-9F4F0865C23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643944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s-ES" sz="800" b="1" dirty="0">
                <a:solidFill>
                  <a:schemeClr val="bg1"/>
                </a:solidFill>
                <a:latin typeface="Arial-BoldMT"/>
              </a:rPr>
            </a:br>
            <a:r>
              <a:rPr lang="es-ES" sz="1800" b="1" dirty="0">
                <a:solidFill>
                  <a:schemeClr val="bg1"/>
                </a:solidFill>
                <a:latin typeface="Arial-BoldMT"/>
              </a:rPr>
              <a:t>POSTOPERATIVE ventilatory management</a:t>
            </a:r>
          </a:p>
          <a:p>
            <a:pPr algn="ctr"/>
            <a:br>
              <a:rPr lang="es-ES" sz="1800" b="1" dirty="0">
                <a:solidFill>
                  <a:schemeClr val="bg1"/>
                </a:solidFill>
                <a:latin typeface="Arial-BoldMT"/>
              </a:rPr>
            </a:br>
            <a:r>
              <a:rPr lang="es-ES" sz="2100" b="1" dirty="0">
                <a:solidFill>
                  <a:schemeClr val="bg1"/>
                </a:solidFill>
                <a:latin typeface="Arial-BoldMT"/>
              </a:rPr>
              <a:t>iOLA-iHFNT GROUP</a:t>
            </a:r>
            <a:endParaRPr lang="es-ES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672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939</Words>
  <Application>Microsoft Macintosh PowerPoint</Application>
  <PresentationFormat>Panorámica</PresentationFormat>
  <Paragraphs>145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Arial-BoldMT</vt:lpstr>
      <vt:lpstr>ArialMT</vt:lpstr>
      <vt:lpstr>Calibri</vt:lpstr>
      <vt:lpstr>Calibri Light</vt:lpstr>
      <vt:lpstr>Mangal</vt:lpstr>
      <vt:lpstr>Wingdings</vt:lpstr>
      <vt:lpstr>Tema de Office</vt:lpstr>
      <vt:lpstr>Study Protocol </vt:lpstr>
      <vt:lpstr>Presentación de PowerPoint</vt:lpstr>
      <vt:lpstr>Presentación de PowerPoint</vt:lpstr>
      <vt:lpstr>Presentación de PowerPoint</vt:lpstr>
      <vt:lpstr> POSTOPERATIVE ventilatory management STD-02 GROUP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MANEJO VENTILATORIO</dc:title>
  <dc:creator>SARTD-Portátil</dc:creator>
  <cp:lastModifiedBy>Microsoft Office User</cp:lastModifiedBy>
  <cp:revision>133</cp:revision>
  <cp:lastPrinted>2018-01-23T12:48:37Z</cp:lastPrinted>
  <dcterms:created xsi:type="dcterms:W3CDTF">2014-10-22T08:37:11Z</dcterms:created>
  <dcterms:modified xsi:type="dcterms:W3CDTF">2023-11-06T12:14:20Z</dcterms:modified>
</cp:coreProperties>
</file>